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5" r:id="rId3"/>
    <p:sldId id="260" r:id="rId4"/>
    <p:sldId id="259" r:id="rId5"/>
    <p:sldId id="265" r:id="rId6"/>
    <p:sldId id="262" r:id="rId7"/>
    <p:sldId id="264" r:id="rId8"/>
    <p:sldId id="266" r:id="rId9"/>
    <p:sldId id="269" r:id="rId10"/>
    <p:sldId id="267" r:id="rId11"/>
    <p:sldId id="268" r:id="rId12"/>
    <p:sldId id="263" r:id="rId13"/>
    <p:sldId id="261" r:id="rId14"/>
    <p:sldId id="270" r:id="rId15"/>
    <p:sldId id="271" r:id="rId16"/>
    <p:sldId id="273" r:id="rId17"/>
    <p:sldId id="272" r:id="rId18"/>
    <p:sldId id="274" r:id="rId19"/>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31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3" tIns="45716" rIns="91433" bIns="45716" rtlCol="0"/>
          <a:lstStyle>
            <a:lvl1pPr algn="r">
              <a:defRPr sz="1200"/>
            </a:lvl1pPr>
          </a:lstStyle>
          <a:p>
            <a:fld id="{B80A253F-F478-4541-87E0-C93A1FE4CFEB}"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3" tIns="45716" rIns="91433" bIns="45716" rtlCol="0" anchor="b"/>
          <a:lstStyle>
            <a:lvl1pPr algn="r">
              <a:defRPr sz="1200"/>
            </a:lvl1pPr>
          </a:lstStyle>
          <a:p>
            <a:fld id="{1F0EF227-D411-4B39-A4D2-0D2DCB72C5AD}" type="slidenum">
              <a:rPr kumimoji="1" lang="ja-JP" altLang="en-US" smtClean="0"/>
              <a:t>‹#›</a:t>
            </a:fld>
            <a:endParaRPr kumimoji="1" lang="ja-JP" altLang="en-US"/>
          </a:p>
        </p:txBody>
      </p:sp>
    </p:spTree>
    <p:extLst>
      <p:ext uri="{BB962C8B-B14F-4D97-AF65-F5344CB8AC3E}">
        <p14:creationId xmlns:p14="http://schemas.microsoft.com/office/powerpoint/2010/main" val="14874080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1</a:t>
            </a:fld>
            <a:endParaRPr kumimoji="1" lang="ja-JP" altLang="en-US"/>
          </a:p>
        </p:txBody>
      </p:sp>
    </p:spTree>
    <p:extLst>
      <p:ext uri="{BB962C8B-B14F-4D97-AF65-F5344CB8AC3E}">
        <p14:creationId xmlns:p14="http://schemas.microsoft.com/office/powerpoint/2010/main" val="418350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10</a:t>
            </a:fld>
            <a:endParaRPr kumimoji="1" lang="ja-JP" altLang="en-US"/>
          </a:p>
        </p:txBody>
      </p:sp>
    </p:spTree>
    <p:extLst>
      <p:ext uri="{BB962C8B-B14F-4D97-AF65-F5344CB8AC3E}">
        <p14:creationId xmlns:p14="http://schemas.microsoft.com/office/powerpoint/2010/main" val="294337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11</a:t>
            </a:fld>
            <a:endParaRPr kumimoji="1" lang="ja-JP" altLang="en-US"/>
          </a:p>
        </p:txBody>
      </p:sp>
    </p:spTree>
    <p:extLst>
      <p:ext uri="{BB962C8B-B14F-4D97-AF65-F5344CB8AC3E}">
        <p14:creationId xmlns:p14="http://schemas.microsoft.com/office/powerpoint/2010/main" val="333458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12</a:t>
            </a:fld>
            <a:endParaRPr kumimoji="1" lang="ja-JP" altLang="en-US"/>
          </a:p>
        </p:txBody>
      </p:sp>
    </p:spTree>
    <p:extLst>
      <p:ext uri="{BB962C8B-B14F-4D97-AF65-F5344CB8AC3E}">
        <p14:creationId xmlns:p14="http://schemas.microsoft.com/office/powerpoint/2010/main" val="55770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13</a:t>
            </a:fld>
            <a:endParaRPr kumimoji="1" lang="ja-JP" altLang="en-US"/>
          </a:p>
        </p:txBody>
      </p:sp>
    </p:spTree>
    <p:extLst>
      <p:ext uri="{BB962C8B-B14F-4D97-AF65-F5344CB8AC3E}">
        <p14:creationId xmlns:p14="http://schemas.microsoft.com/office/powerpoint/2010/main" val="36074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14</a:t>
            </a:fld>
            <a:endParaRPr kumimoji="1" lang="ja-JP" altLang="en-US"/>
          </a:p>
        </p:txBody>
      </p:sp>
    </p:spTree>
    <p:extLst>
      <p:ext uri="{BB962C8B-B14F-4D97-AF65-F5344CB8AC3E}">
        <p14:creationId xmlns:p14="http://schemas.microsoft.com/office/powerpoint/2010/main" val="274436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15</a:t>
            </a:fld>
            <a:endParaRPr kumimoji="1" lang="ja-JP" altLang="en-US"/>
          </a:p>
        </p:txBody>
      </p:sp>
    </p:spTree>
    <p:extLst>
      <p:ext uri="{BB962C8B-B14F-4D97-AF65-F5344CB8AC3E}">
        <p14:creationId xmlns:p14="http://schemas.microsoft.com/office/powerpoint/2010/main" val="1255097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16</a:t>
            </a:fld>
            <a:endParaRPr kumimoji="1" lang="ja-JP" altLang="en-US"/>
          </a:p>
        </p:txBody>
      </p:sp>
    </p:spTree>
    <p:extLst>
      <p:ext uri="{BB962C8B-B14F-4D97-AF65-F5344CB8AC3E}">
        <p14:creationId xmlns:p14="http://schemas.microsoft.com/office/powerpoint/2010/main" val="4028938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17</a:t>
            </a:fld>
            <a:endParaRPr kumimoji="1" lang="ja-JP" altLang="en-US"/>
          </a:p>
        </p:txBody>
      </p:sp>
    </p:spTree>
    <p:extLst>
      <p:ext uri="{BB962C8B-B14F-4D97-AF65-F5344CB8AC3E}">
        <p14:creationId xmlns:p14="http://schemas.microsoft.com/office/powerpoint/2010/main" val="3661175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18</a:t>
            </a:fld>
            <a:endParaRPr kumimoji="1" lang="ja-JP" altLang="en-US"/>
          </a:p>
        </p:txBody>
      </p:sp>
    </p:spTree>
    <p:extLst>
      <p:ext uri="{BB962C8B-B14F-4D97-AF65-F5344CB8AC3E}">
        <p14:creationId xmlns:p14="http://schemas.microsoft.com/office/powerpoint/2010/main" val="350126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2</a:t>
            </a:fld>
            <a:endParaRPr kumimoji="1" lang="ja-JP" altLang="en-US"/>
          </a:p>
        </p:txBody>
      </p:sp>
    </p:spTree>
    <p:extLst>
      <p:ext uri="{BB962C8B-B14F-4D97-AF65-F5344CB8AC3E}">
        <p14:creationId xmlns:p14="http://schemas.microsoft.com/office/powerpoint/2010/main" val="211021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3</a:t>
            </a:fld>
            <a:endParaRPr kumimoji="1" lang="ja-JP" altLang="en-US"/>
          </a:p>
        </p:txBody>
      </p:sp>
    </p:spTree>
    <p:extLst>
      <p:ext uri="{BB962C8B-B14F-4D97-AF65-F5344CB8AC3E}">
        <p14:creationId xmlns:p14="http://schemas.microsoft.com/office/powerpoint/2010/main" val="248883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4</a:t>
            </a:fld>
            <a:endParaRPr kumimoji="1" lang="ja-JP" altLang="en-US"/>
          </a:p>
        </p:txBody>
      </p:sp>
    </p:spTree>
    <p:extLst>
      <p:ext uri="{BB962C8B-B14F-4D97-AF65-F5344CB8AC3E}">
        <p14:creationId xmlns:p14="http://schemas.microsoft.com/office/powerpoint/2010/main" val="246926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5</a:t>
            </a:fld>
            <a:endParaRPr kumimoji="1" lang="ja-JP" altLang="en-US"/>
          </a:p>
        </p:txBody>
      </p:sp>
    </p:spTree>
    <p:extLst>
      <p:ext uri="{BB962C8B-B14F-4D97-AF65-F5344CB8AC3E}">
        <p14:creationId xmlns:p14="http://schemas.microsoft.com/office/powerpoint/2010/main" val="271750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6</a:t>
            </a:fld>
            <a:endParaRPr kumimoji="1" lang="ja-JP" altLang="en-US"/>
          </a:p>
        </p:txBody>
      </p:sp>
    </p:spTree>
    <p:extLst>
      <p:ext uri="{BB962C8B-B14F-4D97-AF65-F5344CB8AC3E}">
        <p14:creationId xmlns:p14="http://schemas.microsoft.com/office/powerpoint/2010/main" val="3641493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7</a:t>
            </a:fld>
            <a:endParaRPr kumimoji="1" lang="ja-JP" altLang="en-US"/>
          </a:p>
        </p:txBody>
      </p:sp>
    </p:spTree>
    <p:extLst>
      <p:ext uri="{BB962C8B-B14F-4D97-AF65-F5344CB8AC3E}">
        <p14:creationId xmlns:p14="http://schemas.microsoft.com/office/powerpoint/2010/main" val="360606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8</a:t>
            </a:fld>
            <a:endParaRPr kumimoji="1" lang="ja-JP" altLang="en-US"/>
          </a:p>
        </p:txBody>
      </p:sp>
    </p:spTree>
    <p:extLst>
      <p:ext uri="{BB962C8B-B14F-4D97-AF65-F5344CB8AC3E}">
        <p14:creationId xmlns:p14="http://schemas.microsoft.com/office/powerpoint/2010/main" val="350630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0EF227-D411-4B39-A4D2-0D2DCB72C5AD}" type="slidenum">
              <a:rPr kumimoji="1" lang="ja-JP" altLang="en-US" smtClean="0"/>
              <a:t>9</a:t>
            </a:fld>
            <a:endParaRPr kumimoji="1" lang="ja-JP" altLang="en-US"/>
          </a:p>
        </p:txBody>
      </p:sp>
    </p:spTree>
    <p:extLst>
      <p:ext uri="{BB962C8B-B14F-4D97-AF65-F5344CB8AC3E}">
        <p14:creationId xmlns:p14="http://schemas.microsoft.com/office/powerpoint/2010/main" val="409695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6B30A4-5B34-4CA1-A6AC-46102D3F6C4E}"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66065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DDF178-EAFE-4F09-93BF-EADB5AB50783}"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300044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D2465B-3DA3-4F58-8160-E9ECC2D3AF92}"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8045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FD154F-27D9-4D52-B26B-2DFE63E82023}"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424821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C423A14-2EE3-4FCE-A30F-321C6E9D031D}"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410108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537BA0-ECC8-4C2E-AAA8-35CCE566A4AC}" type="datetime1">
              <a:rPr kumimoji="1" lang="ja-JP" altLang="en-US" smtClean="0"/>
              <a:t>2026/3/30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193866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1538C2-ADB0-4569-BD6D-1C6F786EBC31}" type="datetime1">
              <a:rPr kumimoji="1" lang="ja-JP" altLang="en-US" smtClean="0"/>
              <a:t>2026/3/30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178197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B075775-3007-4485-90A7-E7AA2D6EC876}" type="datetime1">
              <a:rPr kumimoji="1" lang="ja-JP" altLang="en-US" smtClean="0"/>
              <a:t>2026/3/30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34227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92C89-2FC0-4C41-8C5A-D2D03DBA6EDC}" type="datetime1">
              <a:rPr kumimoji="1" lang="ja-JP" altLang="en-US" smtClean="0"/>
              <a:t>2026/3/30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73851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C807D5-B532-40CA-A34B-8981C2872C94}" type="datetime1">
              <a:rPr kumimoji="1" lang="ja-JP" altLang="en-US" smtClean="0"/>
              <a:t>2026/3/30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26818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10C810A-1255-4106-B6EA-FAD29D6D0D20}" type="datetime1">
              <a:rPr kumimoji="1" lang="ja-JP" altLang="en-US" smtClean="0"/>
              <a:t>2026/3/30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236238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4C8B6BC-9CB6-4242-B9AF-7F885D3F52EA}" type="datetime1">
              <a:rPr kumimoji="1" lang="ja-JP" altLang="en-US" smtClean="0"/>
              <a:t>2026/3/30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054E99B-601B-4F79-BB95-21393420932A}" type="slidenum">
              <a:rPr kumimoji="1" lang="ja-JP" altLang="en-US" smtClean="0"/>
              <a:t>‹#›</a:t>
            </a:fld>
            <a:endParaRPr kumimoji="1" lang="ja-JP" altLang="en-US"/>
          </a:p>
        </p:txBody>
      </p:sp>
    </p:spTree>
    <p:extLst>
      <p:ext uri="{BB962C8B-B14F-4D97-AF65-F5344CB8AC3E}">
        <p14:creationId xmlns:p14="http://schemas.microsoft.com/office/powerpoint/2010/main" val="3654402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gif"/><Relationship Id="rId4" Type="http://schemas.openxmlformats.org/officeDocument/2006/relationships/image" Target="../media/image51.gif"/></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g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7.gif"/><Relationship Id="rId5" Type="http://schemas.openxmlformats.org/officeDocument/2006/relationships/image" Target="../media/image56.gif"/><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2.gif"/><Relationship Id="rId5" Type="http://schemas.openxmlformats.org/officeDocument/2006/relationships/image" Target="../media/image61.gif"/><Relationship Id="rId4" Type="http://schemas.openxmlformats.org/officeDocument/2006/relationships/image" Target="../media/image60.gif"/></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72.gif"/><Relationship Id="rId3" Type="http://schemas.openxmlformats.org/officeDocument/2006/relationships/image" Target="../media/image67.gif"/><Relationship Id="rId7" Type="http://schemas.openxmlformats.org/officeDocument/2006/relationships/image" Target="../media/image71.gi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0.gif"/><Relationship Id="rId5" Type="http://schemas.openxmlformats.org/officeDocument/2006/relationships/image" Target="../media/image69.gif"/><Relationship Id="rId4" Type="http://schemas.openxmlformats.org/officeDocument/2006/relationships/image" Target="../media/image68.gif"/><Relationship Id="rId9" Type="http://schemas.openxmlformats.org/officeDocument/2006/relationships/image" Target="../media/image73.gif"/></Relationships>
</file>

<file path=ppt/slides/_rels/slide17.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7.gif"/><Relationship Id="rId5" Type="http://schemas.openxmlformats.org/officeDocument/2006/relationships/image" Target="../media/image76.gif"/><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8" Type="http://schemas.openxmlformats.org/officeDocument/2006/relationships/image" Target="../media/image83.gif"/><Relationship Id="rId13" Type="http://schemas.openxmlformats.org/officeDocument/2006/relationships/image" Target="../media/image88.png"/><Relationship Id="rId3" Type="http://schemas.openxmlformats.org/officeDocument/2006/relationships/image" Target="../media/image78.gif"/><Relationship Id="rId7" Type="http://schemas.openxmlformats.org/officeDocument/2006/relationships/image" Target="../media/image82.gif"/><Relationship Id="rId12"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1.gif"/><Relationship Id="rId11" Type="http://schemas.openxmlformats.org/officeDocument/2006/relationships/image" Target="../media/image86.png"/><Relationship Id="rId5" Type="http://schemas.openxmlformats.org/officeDocument/2006/relationships/image" Target="../media/image80.gif"/><Relationship Id="rId10" Type="http://schemas.openxmlformats.org/officeDocument/2006/relationships/image" Target="../media/image85.png"/><Relationship Id="rId4" Type="http://schemas.openxmlformats.org/officeDocument/2006/relationships/image" Target="../media/image79.gif"/><Relationship Id="rId9" Type="http://schemas.openxmlformats.org/officeDocument/2006/relationships/image" Target="../media/image84.gif"/><Relationship Id="rId14" Type="http://schemas.openxmlformats.org/officeDocument/2006/relationships/image" Target="../media/image8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gif"/></Relationships>
</file>

<file path=ppt/slides/_rels/slide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gif"/><Relationship Id="rId7"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image" Target="../media/image37.png"/><Relationship Id="rId10" Type="http://schemas.openxmlformats.org/officeDocument/2006/relationships/image" Target="../media/image42.gif"/><Relationship Id="rId4" Type="http://schemas.openxmlformats.org/officeDocument/2006/relationships/image" Target="../media/image36.gif"/><Relationship Id="rId9"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D2C2C31C-4C75-40EF-83C0-ADF664FBCA3B}"/>
              </a:ext>
            </a:extLst>
          </p:cNvPr>
          <p:cNvSpPr/>
          <p:nvPr/>
        </p:nvSpPr>
        <p:spPr>
          <a:xfrm>
            <a:off x="163962" y="7899229"/>
            <a:ext cx="7119323" cy="1096834"/>
          </a:xfrm>
          <a:prstGeom prst="roundRect">
            <a:avLst/>
          </a:prstGeom>
          <a:solidFill>
            <a:srgbClr val="6BF1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08A22447-E303-46C2-94C7-3D3AD3223D79}"/>
              </a:ext>
            </a:extLst>
          </p:cNvPr>
          <p:cNvSpPr/>
          <p:nvPr/>
        </p:nvSpPr>
        <p:spPr>
          <a:xfrm>
            <a:off x="0" y="128587"/>
            <a:ext cx="6913694" cy="3927349"/>
          </a:xfrm>
          <a:prstGeom prst="rect">
            <a:avLst/>
          </a:prstGeom>
          <a:gradFill>
            <a:gsLst>
              <a:gs pos="46000">
                <a:srgbClr val="B6E9FB"/>
              </a:gs>
              <a:gs pos="74000">
                <a:srgbClr val="E1F6FD"/>
              </a:gs>
              <a:gs pos="0">
                <a:srgbClr val="77D5F7"/>
              </a:gs>
              <a:gs pos="9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s</a:t>
            </a:r>
            <a:endParaRPr kumimoji="1" lang="ja-JP" altLang="en-US" dirty="0"/>
          </a:p>
        </p:txBody>
      </p:sp>
      <p:sp>
        <p:nvSpPr>
          <p:cNvPr id="34" name="正方形/長方形 33">
            <a:extLst>
              <a:ext uri="{FF2B5EF4-FFF2-40B4-BE49-F238E27FC236}">
                <a16:creationId xmlns:a16="http://schemas.microsoft.com/office/drawing/2014/main" id="{790DDFF4-7ED4-4F86-8CB7-582776F4A615}"/>
              </a:ext>
            </a:extLst>
          </p:cNvPr>
          <p:cNvSpPr/>
          <p:nvPr/>
        </p:nvSpPr>
        <p:spPr>
          <a:xfrm>
            <a:off x="-4" y="9166941"/>
            <a:ext cx="7157898" cy="739059"/>
          </a:xfrm>
          <a:prstGeom prst="rect">
            <a:avLst/>
          </a:prstGeom>
          <a:solidFill>
            <a:srgbClr val="185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4F6146C3-5BEE-4CA0-BFBD-152174BD925A}"/>
              </a:ext>
            </a:extLst>
          </p:cNvPr>
          <p:cNvSpPr/>
          <p:nvPr/>
        </p:nvSpPr>
        <p:spPr>
          <a:xfrm>
            <a:off x="-22137" y="-37178"/>
            <a:ext cx="6935831" cy="238993"/>
          </a:xfrm>
          <a:prstGeom prst="rect">
            <a:avLst/>
          </a:prstGeom>
          <a:solidFill>
            <a:srgbClr val="185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51C3395F-A17C-45D6-BD17-2938D3D87058}"/>
              </a:ext>
            </a:extLst>
          </p:cNvPr>
          <p:cNvGrpSpPr/>
          <p:nvPr/>
        </p:nvGrpSpPr>
        <p:grpSpPr>
          <a:xfrm>
            <a:off x="550554" y="9449864"/>
            <a:ext cx="5897441" cy="369332"/>
            <a:chOff x="616246" y="9483734"/>
            <a:chExt cx="5897441" cy="369332"/>
          </a:xfrm>
        </p:grpSpPr>
        <p:sp>
          <p:nvSpPr>
            <p:cNvPr id="39" name="テキスト ボックス 38">
              <a:extLst>
                <a:ext uri="{FF2B5EF4-FFF2-40B4-BE49-F238E27FC236}">
                  <a16:creationId xmlns:a16="http://schemas.microsoft.com/office/drawing/2014/main" id="{8DEC9441-B50E-4E8C-B52A-3750809E5D39}"/>
                </a:ext>
              </a:extLst>
            </p:cNvPr>
            <p:cNvSpPr txBox="1"/>
            <p:nvPr/>
          </p:nvSpPr>
          <p:spPr>
            <a:xfrm>
              <a:off x="616246" y="9483734"/>
              <a:ext cx="3629025" cy="369332"/>
            </a:xfrm>
            <a:prstGeom prst="rect">
              <a:avLst/>
            </a:prstGeom>
            <a:no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占冠村役場 建設課 環境衛生担当</a:t>
              </a:r>
            </a:p>
          </p:txBody>
        </p:sp>
        <p:sp>
          <p:nvSpPr>
            <p:cNvPr id="40" name="テキスト ボックス 39">
              <a:extLst>
                <a:ext uri="{FF2B5EF4-FFF2-40B4-BE49-F238E27FC236}">
                  <a16:creationId xmlns:a16="http://schemas.microsoft.com/office/drawing/2014/main" id="{8F1A28A5-4B61-4A0F-B005-970C3E65FC12}"/>
                </a:ext>
              </a:extLst>
            </p:cNvPr>
            <p:cNvSpPr txBox="1"/>
            <p:nvPr/>
          </p:nvSpPr>
          <p:spPr>
            <a:xfrm>
              <a:off x="4314458" y="9483734"/>
              <a:ext cx="2199229" cy="369332"/>
            </a:xfrm>
            <a:prstGeom prst="rect">
              <a:avLst/>
            </a:prstGeom>
            <a:no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a:t>
              </a:r>
              <a:r>
                <a:rPr kumimoji="1" lang="en-US" altLang="ja-JP" b="1" dirty="0">
                  <a:solidFill>
                    <a:schemeClr val="bg1"/>
                  </a:solidFill>
                  <a:latin typeface="BIZ UDゴシック" panose="020B0400000000000000" pitchFamily="49" charset="-128"/>
                  <a:ea typeface="BIZ UDゴシック" panose="020B0400000000000000" pitchFamily="49" charset="-128"/>
                </a:rPr>
                <a:t> </a:t>
              </a:r>
              <a:r>
                <a:rPr kumimoji="1" lang="ja-JP" altLang="en-US" b="1" dirty="0">
                  <a:solidFill>
                    <a:schemeClr val="bg1"/>
                  </a:solidFill>
                  <a:latin typeface="BIZ UDゴシック" panose="020B0400000000000000" pitchFamily="49" charset="-128"/>
                  <a:ea typeface="BIZ UDゴシック" panose="020B0400000000000000" pitchFamily="49" charset="-128"/>
                </a:rPr>
                <a:t>５６－２１７３</a:t>
              </a:r>
              <a:endParaRPr kumimoji="1" lang="en-US" altLang="ja-JP" b="1" dirty="0">
                <a:solidFill>
                  <a:schemeClr val="bg1"/>
                </a:solidFill>
                <a:latin typeface="BIZ UDゴシック" panose="020B0400000000000000" pitchFamily="49" charset="-128"/>
                <a:ea typeface="BIZ UDゴシック" panose="020B0400000000000000" pitchFamily="49" charset="-128"/>
              </a:endParaRPr>
            </a:p>
          </p:txBody>
        </p:sp>
      </p:grpSp>
      <p:sp>
        <p:nvSpPr>
          <p:cNvPr id="41" name="テキスト ボックス 40">
            <a:extLst>
              <a:ext uri="{FF2B5EF4-FFF2-40B4-BE49-F238E27FC236}">
                <a16:creationId xmlns:a16="http://schemas.microsoft.com/office/drawing/2014/main" id="{ACCF5226-5882-46D1-A9F5-FBC3C15CBBB9}"/>
              </a:ext>
            </a:extLst>
          </p:cNvPr>
          <p:cNvSpPr txBox="1"/>
          <p:nvPr/>
        </p:nvSpPr>
        <p:spPr>
          <a:xfrm>
            <a:off x="1471201" y="1096108"/>
            <a:ext cx="2717452" cy="584775"/>
          </a:xfrm>
          <a:prstGeom prst="rect">
            <a:avLst/>
          </a:prstGeom>
          <a:noFill/>
        </p:spPr>
        <p:txBody>
          <a:bodyPr wrap="square" rtlCol="0">
            <a:spAutoFit/>
          </a:bodyPr>
          <a:lstStyle/>
          <a:p>
            <a:r>
              <a:rPr kumimoji="1" lang="ja-JP" altLang="en-US" sz="3200" b="1" spc="300" dirty="0">
                <a:ln w="22225" cap="rnd">
                  <a:solidFill>
                    <a:schemeClr val="tx1"/>
                  </a:solidFill>
                </a:ln>
                <a:latin typeface="BIZ UDゴシック" panose="020B0400000000000000" pitchFamily="49" charset="-128"/>
                <a:ea typeface="BIZ UDゴシック" panose="020B0400000000000000" pitchFamily="49" charset="-128"/>
              </a:rPr>
              <a:t>しむかっぷ</a:t>
            </a:r>
          </a:p>
        </p:txBody>
      </p:sp>
      <p:sp>
        <p:nvSpPr>
          <p:cNvPr id="42" name="テキスト ボックス 41">
            <a:extLst>
              <a:ext uri="{FF2B5EF4-FFF2-40B4-BE49-F238E27FC236}">
                <a16:creationId xmlns:a16="http://schemas.microsoft.com/office/drawing/2014/main" id="{8E129ED6-BAA0-412D-B624-176D5AD77D07}"/>
              </a:ext>
            </a:extLst>
          </p:cNvPr>
          <p:cNvSpPr txBox="1"/>
          <p:nvPr/>
        </p:nvSpPr>
        <p:spPr>
          <a:xfrm>
            <a:off x="1246287" y="8075457"/>
            <a:ext cx="3665921" cy="830997"/>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ごみの分別方法や出し方を簡単に検索できる分別辞典サイト「ごみサク」もご活用ください。</a:t>
            </a:r>
            <a:endParaRPr kumimoji="1" lang="ja-JP" altLang="en-US" sz="1600" b="1" dirty="0">
              <a:latin typeface="BIZ UDゴシック" panose="020B0400000000000000" pitchFamily="49" charset="-128"/>
              <a:ea typeface="BIZ UDゴシック" panose="020B0400000000000000" pitchFamily="49" charset="-128"/>
            </a:endParaRPr>
          </a:p>
        </p:txBody>
      </p:sp>
      <p:grpSp>
        <p:nvGrpSpPr>
          <p:cNvPr id="43" name="グループ化 42">
            <a:extLst>
              <a:ext uri="{FF2B5EF4-FFF2-40B4-BE49-F238E27FC236}">
                <a16:creationId xmlns:a16="http://schemas.microsoft.com/office/drawing/2014/main" id="{3299DBAC-BC8B-4379-B184-889236D7F321}"/>
              </a:ext>
            </a:extLst>
          </p:cNvPr>
          <p:cNvGrpSpPr/>
          <p:nvPr/>
        </p:nvGrpSpPr>
        <p:grpSpPr>
          <a:xfrm>
            <a:off x="233482" y="1541351"/>
            <a:ext cx="6216036" cy="1172382"/>
            <a:chOff x="248358" y="1121112"/>
            <a:chExt cx="6729364" cy="928756"/>
          </a:xfrm>
        </p:grpSpPr>
        <p:sp>
          <p:nvSpPr>
            <p:cNvPr id="44" name="テキスト ボックス 43">
              <a:extLst>
                <a:ext uri="{FF2B5EF4-FFF2-40B4-BE49-F238E27FC236}">
                  <a16:creationId xmlns:a16="http://schemas.microsoft.com/office/drawing/2014/main" id="{E118B2E2-C5E0-4AC4-92C8-180386A4ED39}"/>
                </a:ext>
              </a:extLst>
            </p:cNvPr>
            <p:cNvSpPr txBox="1"/>
            <p:nvPr/>
          </p:nvSpPr>
          <p:spPr>
            <a:xfrm>
              <a:off x="248358" y="1126538"/>
              <a:ext cx="6729364" cy="923330"/>
            </a:xfrm>
            <a:prstGeom prst="rect">
              <a:avLst/>
            </a:prstGeom>
            <a:noFill/>
          </p:spPr>
          <p:txBody>
            <a:bodyPr wrap="square" rtlCol="0">
              <a:spAutoFit/>
            </a:bodyPr>
            <a:lstStyle/>
            <a:p>
              <a:r>
                <a:rPr kumimoji="1" lang="ja-JP" altLang="en-US" sz="5400" b="1" spc="-150" dirty="0">
                  <a:ln w="107950">
                    <a:solidFill>
                      <a:schemeClr val="tx1"/>
                    </a:solidFill>
                  </a:ln>
                  <a:latin typeface="HGP創英角ｺﾞｼｯｸUB" panose="020B0900000000000000" pitchFamily="50" charset="-128"/>
                  <a:ea typeface="HGP創英角ｺﾞｼｯｸUB" panose="020B0900000000000000" pitchFamily="50" charset="-128"/>
                </a:rPr>
                <a:t>家庭ごみの分別</a:t>
              </a:r>
            </a:p>
          </p:txBody>
        </p:sp>
        <p:sp>
          <p:nvSpPr>
            <p:cNvPr id="45" name="テキスト ボックス 44">
              <a:extLst>
                <a:ext uri="{FF2B5EF4-FFF2-40B4-BE49-F238E27FC236}">
                  <a16:creationId xmlns:a16="http://schemas.microsoft.com/office/drawing/2014/main" id="{A1B9E7F4-8EAB-4D9A-B7E3-C20A0372F51E}"/>
                </a:ext>
              </a:extLst>
            </p:cNvPr>
            <p:cNvSpPr txBox="1"/>
            <p:nvPr/>
          </p:nvSpPr>
          <p:spPr>
            <a:xfrm>
              <a:off x="257586" y="1121112"/>
              <a:ext cx="5228417" cy="731458"/>
            </a:xfrm>
            <a:prstGeom prst="rect">
              <a:avLst/>
            </a:prstGeom>
            <a:noFill/>
          </p:spPr>
          <p:txBody>
            <a:bodyPr wrap="square" rtlCol="0">
              <a:spAutoFit/>
            </a:bodyPr>
            <a:lstStyle/>
            <a:p>
              <a:r>
                <a:rPr kumimoji="1" lang="ja-JP" altLang="en-US" sz="5400" spc="-150" dirty="0">
                  <a:gradFill>
                    <a:gsLst>
                      <a:gs pos="22000">
                        <a:srgbClr val="FFC000"/>
                      </a:gs>
                      <a:gs pos="56000">
                        <a:srgbClr val="FFD863"/>
                      </a:gs>
                      <a:gs pos="100000">
                        <a:srgbClr val="FFF0C3"/>
                      </a:gs>
                      <a:gs pos="100000">
                        <a:schemeClr val="bg1"/>
                      </a:gs>
                    </a:gsLst>
                    <a:lin ang="5400000" scaled="1"/>
                  </a:gradFill>
                  <a:latin typeface="HGP創英角ｺﾞｼｯｸUB" panose="020B0900000000000000" pitchFamily="50" charset="-128"/>
                  <a:ea typeface="HGP創英角ｺﾞｼｯｸUB" panose="020B0900000000000000" pitchFamily="50" charset="-128"/>
                </a:rPr>
                <a:t>家庭ごみの分別</a:t>
              </a:r>
            </a:p>
          </p:txBody>
        </p:sp>
      </p:grpSp>
      <p:grpSp>
        <p:nvGrpSpPr>
          <p:cNvPr id="46" name="グループ化 45">
            <a:extLst>
              <a:ext uri="{FF2B5EF4-FFF2-40B4-BE49-F238E27FC236}">
                <a16:creationId xmlns:a16="http://schemas.microsoft.com/office/drawing/2014/main" id="{B95904B3-8D18-40EC-9884-831323A6FC77}"/>
              </a:ext>
            </a:extLst>
          </p:cNvPr>
          <p:cNvGrpSpPr/>
          <p:nvPr/>
        </p:nvGrpSpPr>
        <p:grpSpPr>
          <a:xfrm>
            <a:off x="122601" y="415621"/>
            <a:ext cx="1762031" cy="384567"/>
            <a:chOff x="140192" y="517365"/>
            <a:chExt cx="1762031" cy="384567"/>
          </a:xfrm>
        </p:grpSpPr>
        <p:sp>
          <p:nvSpPr>
            <p:cNvPr id="49" name="正方形/長方形 48">
              <a:extLst>
                <a:ext uri="{FF2B5EF4-FFF2-40B4-BE49-F238E27FC236}">
                  <a16:creationId xmlns:a16="http://schemas.microsoft.com/office/drawing/2014/main" id="{629E2FA1-0CB6-4BEF-8A8F-82EF5FBCE4A7}"/>
                </a:ext>
              </a:extLst>
            </p:cNvPr>
            <p:cNvSpPr/>
            <p:nvPr/>
          </p:nvSpPr>
          <p:spPr>
            <a:xfrm>
              <a:off x="140192" y="542505"/>
              <a:ext cx="1709731" cy="359427"/>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541A66D5-6D7C-49C0-8EC5-6D3D2DE37579}"/>
                </a:ext>
              </a:extLst>
            </p:cNvPr>
            <p:cNvSpPr txBox="1"/>
            <p:nvPr/>
          </p:nvSpPr>
          <p:spPr>
            <a:xfrm>
              <a:off x="150992" y="517365"/>
              <a:ext cx="1751231" cy="369332"/>
            </a:xfrm>
            <a:prstGeom prst="rect">
              <a:avLst/>
            </a:prstGeom>
            <a:noFill/>
          </p:spPr>
          <p:txBody>
            <a:bodyPr wrap="square" rtlCol="0">
              <a:sp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令和８年３月版</a:t>
              </a:r>
            </a:p>
          </p:txBody>
        </p:sp>
      </p:grpSp>
      <p:sp>
        <p:nvSpPr>
          <p:cNvPr id="51" name="テキスト ボックス 50">
            <a:extLst>
              <a:ext uri="{FF2B5EF4-FFF2-40B4-BE49-F238E27FC236}">
                <a16:creationId xmlns:a16="http://schemas.microsoft.com/office/drawing/2014/main" id="{5D2A5D80-AAF1-47D0-8D52-5AF47A9AA960}"/>
              </a:ext>
            </a:extLst>
          </p:cNvPr>
          <p:cNvSpPr txBox="1"/>
          <p:nvPr/>
        </p:nvSpPr>
        <p:spPr>
          <a:xfrm>
            <a:off x="5373682" y="8412276"/>
            <a:ext cx="1590980" cy="584775"/>
          </a:xfrm>
          <a:prstGeom prst="rect">
            <a:avLst/>
          </a:prstGeom>
          <a:noFill/>
        </p:spPr>
        <p:txBody>
          <a:bodyPr wrap="square" rtlCol="0">
            <a:spAutoFit/>
          </a:bodyPr>
          <a:lstStyle/>
          <a:p>
            <a:r>
              <a:rPr kumimoji="1" lang="ja-JP" altLang="en-US" sz="1600" dirty="0">
                <a:latin typeface="HGS創英角ﾎﾟｯﾌﾟ体" panose="040B0A00000000000000" pitchFamily="50" charset="-128"/>
                <a:ea typeface="HGS創英角ﾎﾟｯﾌﾟ体" panose="040B0A00000000000000" pitchFamily="50" charset="-128"/>
              </a:rPr>
              <a:t>ごみ分別辞典</a:t>
            </a:r>
            <a:endParaRPr kumimoji="1" lang="en-US" altLang="ja-JP" sz="1600" dirty="0">
              <a:latin typeface="HGS創英角ﾎﾟｯﾌﾟ体" panose="040B0A00000000000000" pitchFamily="50" charset="-128"/>
              <a:ea typeface="HGS創英角ﾎﾟｯﾌﾟ体" panose="040B0A00000000000000" pitchFamily="50" charset="-128"/>
            </a:endParaRPr>
          </a:p>
          <a:p>
            <a:r>
              <a:rPr kumimoji="1" lang="en-US" altLang="ja-JP" sz="1600" b="1" dirty="0">
                <a:latin typeface="BIZ UDPゴシック" panose="020B0400000000000000" pitchFamily="50" charset="-128"/>
                <a:ea typeface="BIZ UDPゴシック" panose="020B0400000000000000" pitchFamily="50" charset="-128"/>
              </a:rPr>
              <a:t>P18</a:t>
            </a:r>
            <a:r>
              <a:rPr kumimoji="1" lang="ja-JP" altLang="en-US" sz="1600" b="1" dirty="0">
                <a:latin typeface="BIZ UDPゴシック" panose="020B0400000000000000" pitchFamily="50" charset="-128"/>
                <a:ea typeface="BIZ UDPゴシック" panose="020B0400000000000000" pitchFamily="50" charset="-128"/>
              </a:rPr>
              <a:t>～</a:t>
            </a:r>
            <a:r>
              <a:rPr kumimoji="1" lang="en-US" altLang="ja-JP" sz="1600" b="1" dirty="0">
                <a:latin typeface="BIZ UDPゴシック" panose="020B0400000000000000" pitchFamily="50" charset="-128"/>
                <a:ea typeface="BIZ UDPゴシック" panose="020B0400000000000000" pitchFamily="50" charset="-128"/>
              </a:rPr>
              <a:t>59</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CAC898EB-403A-4BBE-83D7-BD2814E7A433}"/>
              </a:ext>
            </a:extLst>
          </p:cNvPr>
          <p:cNvSpPr txBox="1"/>
          <p:nvPr/>
        </p:nvSpPr>
        <p:spPr>
          <a:xfrm>
            <a:off x="322465" y="9161204"/>
            <a:ext cx="3629025" cy="338554"/>
          </a:xfrm>
          <a:prstGeom prst="rect">
            <a:avLst/>
          </a:prstGeom>
          <a:noFill/>
        </p:spPr>
        <p:txBody>
          <a:bodyPr wrap="square" rtlCol="0">
            <a:spAutoFit/>
          </a:bodyPr>
          <a:lstStyle/>
          <a:p>
            <a:r>
              <a:rPr kumimoji="1" lang="en-US" altLang="ja-JP" sz="1600" b="1" dirty="0">
                <a:solidFill>
                  <a:schemeClr val="bg1"/>
                </a:solidFill>
                <a:latin typeface="BIZ UDゴシック" panose="020B0400000000000000" pitchFamily="49" charset="-128"/>
                <a:ea typeface="BIZ UDゴシック" panose="020B0400000000000000" pitchFamily="49" charset="-128"/>
              </a:rPr>
              <a:t>【</a:t>
            </a:r>
            <a:r>
              <a:rPr kumimoji="1" lang="ja-JP" altLang="en-US" sz="1600" b="1" dirty="0">
                <a:solidFill>
                  <a:schemeClr val="bg1"/>
                </a:solidFill>
                <a:latin typeface="BIZ UDゴシック" panose="020B0400000000000000" pitchFamily="49" charset="-128"/>
                <a:ea typeface="BIZ UDゴシック" panose="020B0400000000000000" pitchFamily="49" charset="-128"/>
              </a:rPr>
              <a:t>お問い合わせ先</a:t>
            </a:r>
            <a:r>
              <a:rPr kumimoji="1" lang="en-US" altLang="ja-JP" sz="1600" b="1" dirty="0">
                <a:solidFill>
                  <a:schemeClr val="bg1"/>
                </a:solidFill>
                <a:latin typeface="BIZ UDゴシック" panose="020B0400000000000000" pitchFamily="49" charset="-128"/>
                <a:ea typeface="BIZ UDゴシック" panose="020B0400000000000000" pitchFamily="49" charset="-128"/>
              </a:rPr>
              <a:t>】</a:t>
            </a:r>
            <a:endParaRPr kumimoji="1" lang="ja-JP" altLang="en-US" sz="1600" b="1" dirty="0">
              <a:solidFill>
                <a:schemeClr val="bg1"/>
              </a:solidFill>
              <a:latin typeface="BIZ UDゴシック" panose="020B0400000000000000" pitchFamily="49" charset="-128"/>
              <a:ea typeface="BIZ UDゴシック" panose="020B0400000000000000" pitchFamily="49" charset="-128"/>
            </a:endParaRPr>
          </a:p>
        </p:txBody>
      </p:sp>
      <p:grpSp>
        <p:nvGrpSpPr>
          <p:cNvPr id="53" name="グループ化 52">
            <a:extLst>
              <a:ext uri="{FF2B5EF4-FFF2-40B4-BE49-F238E27FC236}">
                <a16:creationId xmlns:a16="http://schemas.microsoft.com/office/drawing/2014/main" id="{AD9356BE-9C7A-41ED-B41C-B59208626A4A}"/>
              </a:ext>
            </a:extLst>
          </p:cNvPr>
          <p:cNvGrpSpPr/>
          <p:nvPr/>
        </p:nvGrpSpPr>
        <p:grpSpPr>
          <a:xfrm>
            <a:off x="823166" y="2327029"/>
            <a:ext cx="4907525" cy="993979"/>
            <a:chOff x="248358" y="1120681"/>
            <a:chExt cx="6729364" cy="929187"/>
          </a:xfrm>
        </p:grpSpPr>
        <p:sp>
          <p:nvSpPr>
            <p:cNvPr id="54" name="テキスト ボックス 53">
              <a:extLst>
                <a:ext uri="{FF2B5EF4-FFF2-40B4-BE49-F238E27FC236}">
                  <a16:creationId xmlns:a16="http://schemas.microsoft.com/office/drawing/2014/main" id="{25E566BE-6619-4A0F-BA73-DB444DEE63E4}"/>
                </a:ext>
              </a:extLst>
            </p:cNvPr>
            <p:cNvSpPr txBox="1"/>
            <p:nvPr/>
          </p:nvSpPr>
          <p:spPr>
            <a:xfrm>
              <a:off x="248358" y="1126538"/>
              <a:ext cx="6729364" cy="923330"/>
            </a:xfrm>
            <a:prstGeom prst="rect">
              <a:avLst/>
            </a:prstGeom>
            <a:noFill/>
          </p:spPr>
          <p:txBody>
            <a:bodyPr wrap="square" rtlCol="0">
              <a:spAutoFit/>
            </a:bodyPr>
            <a:lstStyle/>
            <a:p>
              <a:r>
                <a:rPr kumimoji="1" lang="ja-JP" altLang="en-US" sz="5400" b="1" dirty="0">
                  <a:ln w="107950">
                    <a:solidFill>
                      <a:schemeClr val="tx1"/>
                    </a:solidFill>
                  </a:ln>
                  <a:latin typeface="HGP創英角ｺﾞｼｯｸUB" panose="020B0900000000000000" pitchFamily="50" charset="-128"/>
                  <a:ea typeface="HGP創英角ｺﾞｼｯｸUB" panose="020B0900000000000000" pitchFamily="50" charset="-128"/>
                </a:rPr>
                <a:t>ガイドブック</a:t>
              </a:r>
            </a:p>
          </p:txBody>
        </p:sp>
        <p:sp>
          <p:nvSpPr>
            <p:cNvPr id="55" name="テキスト ボックス 54">
              <a:extLst>
                <a:ext uri="{FF2B5EF4-FFF2-40B4-BE49-F238E27FC236}">
                  <a16:creationId xmlns:a16="http://schemas.microsoft.com/office/drawing/2014/main" id="{4E78B4B3-08F7-4CB8-90CF-B609A2E15217}"/>
                </a:ext>
              </a:extLst>
            </p:cNvPr>
            <p:cNvSpPr txBox="1"/>
            <p:nvPr/>
          </p:nvSpPr>
          <p:spPr>
            <a:xfrm>
              <a:off x="249086" y="1120681"/>
              <a:ext cx="4907525" cy="923330"/>
            </a:xfrm>
            <a:prstGeom prst="rect">
              <a:avLst/>
            </a:prstGeom>
            <a:noFill/>
          </p:spPr>
          <p:txBody>
            <a:bodyPr wrap="square" rtlCol="0">
              <a:spAutoFit/>
            </a:bodyPr>
            <a:lstStyle/>
            <a:p>
              <a:r>
                <a:rPr kumimoji="1" lang="ja-JP" altLang="en-US" sz="5400" dirty="0">
                  <a:gradFill>
                    <a:gsLst>
                      <a:gs pos="22000">
                        <a:srgbClr val="FFC000"/>
                      </a:gs>
                      <a:gs pos="56000">
                        <a:srgbClr val="FFD863"/>
                      </a:gs>
                      <a:gs pos="100000">
                        <a:srgbClr val="FFF0C3"/>
                      </a:gs>
                      <a:gs pos="100000">
                        <a:schemeClr val="bg1"/>
                      </a:gs>
                    </a:gsLst>
                    <a:lin ang="5400000" scaled="1"/>
                  </a:gradFill>
                  <a:latin typeface="HGP創英角ｺﾞｼｯｸUB" panose="020B0900000000000000" pitchFamily="50" charset="-128"/>
                  <a:ea typeface="HGP創英角ｺﾞｼｯｸUB" panose="020B0900000000000000" pitchFamily="50" charset="-128"/>
                </a:rPr>
                <a:t>ガイドブック</a:t>
              </a:r>
            </a:p>
          </p:txBody>
        </p:sp>
      </p:grpSp>
      <p:pic>
        <p:nvPicPr>
          <p:cNvPr id="56" name="図 55">
            <a:extLst>
              <a:ext uri="{FF2B5EF4-FFF2-40B4-BE49-F238E27FC236}">
                <a16:creationId xmlns:a16="http://schemas.microsoft.com/office/drawing/2014/main" id="{FB1A72E3-DC58-40B4-BAB8-D1541385C8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91" y="8066132"/>
            <a:ext cx="677958" cy="677958"/>
          </a:xfrm>
          <a:prstGeom prst="rect">
            <a:avLst/>
          </a:prstGeom>
          <a:ln>
            <a:solidFill>
              <a:schemeClr val="tx1"/>
            </a:solidFill>
          </a:ln>
        </p:spPr>
      </p:pic>
      <p:grpSp>
        <p:nvGrpSpPr>
          <p:cNvPr id="57" name="グループ化 56">
            <a:extLst>
              <a:ext uri="{FF2B5EF4-FFF2-40B4-BE49-F238E27FC236}">
                <a16:creationId xmlns:a16="http://schemas.microsoft.com/office/drawing/2014/main" id="{47D526BA-6476-4069-A437-0E3A273F52AD}"/>
              </a:ext>
            </a:extLst>
          </p:cNvPr>
          <p:cNvGrpSpPr/>
          <p:nvPr/>
        </p:nvGrpSpPr>
        <p:grpSpPr>
          <a:xfrm>
            <a:off x="298576" y="3643556"/>
            <a:ext cx="4644356" cy="3835547"/>
            <a:chOff x="298576" y="3643556"/>
            <a:chExt cx="4644356" cy="3835547"/>
          </a:xfrm>
        </p:grpSpPr>
        <p:grpSp>
          <p:nvGrpSpPr>
            <p:cNvPr id="58" name="グループ化 57">
              <a:extLst>
                <a:ext uri="{FF2B5EF4-FFF2-40B4-BE49-F238E27FC236}">
                  <a16:creationId xmlns:a16="http://schemas.microsoft.com/office/drawing/2014/main" id="{732FCCAB-2354-4C6E-B1B6-EB42D7299BDB}"/>
                </a:ext>
              </a:extLst>
            </p:cNvPr>
            <p:cNvGrpSpPr/>
            <p:nvPr/>
          </p:nvGrpSpPr>
          <p:grpSpPr>
            <a:xfrm>
              <a:off x="298576" y="3643556"/>
              <a:ext cx="4644356" cy="3835547"/>
              <a:chOff x="282321" y="3526855"/>
              <a:chExt cx="4644356" cy="3835547"/>
            </a:xfrm>
          </p:grpSpPr>
          <p:pic>
            <p:nvPicPr>
              <p:cNvPr id="60" name="図 59">
                <a:extLst>
                  <a:ext uri="{FF2B5EF4-FFF2-40B4-BE49-F238E27FC236}">
                    <a16:creationId xmlns:a16="http://schemas.microsoft.com/office/drawing/2014/main" id="{01A4B76E-2014-425C-9D38-360AE4272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508" y="4577173"/>
                <a:ext cx="2236753" cy="2785229"/>
              </a:xfrm>
              <a:prstGeom prst="rect">
                <a:avLst/>
              </a:prstGeom>
            </p:spPr>
          </p:pic>
          <p:sp>
            <p:nvSpPr>
              <p:cNvPr id="61" name="楕円 60">
                <a:extLst>
                  <a:ext uri="{FF2B5EF4-FFF2-40B4-BE49-F238E27FC236}">
                    <a16:creationId xmlns:a16="http://schemas.microsoft.com/office/drawing/2014/main" id="{EBCC4681-6C6B-4FE4-8D75-33D4782CF23A}"/>
                  </a:ext>
                </a:extLst>
              </p:cNvPr>
              <p:cNvSpPr/>
              <p:nvPr/>
            </p:nvSpPr>
            <p:spPr>
              <a:xfrm>
                <a:off x="3658986" y="4456853"/>
                <a:ext cx="1172625" cy="1172625"/>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CD6A2459-F941-4C36-9BC1-C6E61EBFBD43}"/>
                  </a:ext>
                </a:extLst>
              </p:cNvPr>
              <p:cNvSpPr/>
              <p:nvPr/>
            </p:nvSpPr>
            <p:spPr>
              <a:xfrm>
                <a:off x="1259047" y="3625755"/>
                <a:ext cx="1172625" cy="117262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a:extLst>
                  <a:ext uri="{FF2B5EF4-FFF2-40B4-BE49-F238E27FC236}">
                    <a16:creationId xmlns:a16="http://schemas.microsoft.com/office/drawing/2014/main" id="{D33760CF-EFFC-4708-AFAD-FF1597EB98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9332" y="4668433"/>
                <a:ext cx="771931" cy="781817"/>
              </a:xfrm>
              <a:prstGeom prst="rect">
                <a:avLst/>
              </a:prstGeom>
            </p:spPr>
          </p:pic>
          <p:pic>
            <p:nvPicPr>
              <p:cNvPr id="64" name="図 63">
                <a:extLst>
                  <a:ext uri="{FF2B5EF4-FFF2-40B4-BE49-F238E27FC236}">
                    <a16:creationId xmlns:a16="http://schemas.microsoft.com/office/drawing/2014/main" id="{27B3A8FB-4F42-4247-82E2-D859F92D6E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4634" y="3685320"/>
                <a:ext cx="1075937" cy="974836"/>
              </a:xfrm>
              <a:prstGeom prst="rect">
                <a:avLst/>
              </a:prstGeom>
            </p:spPr>
          </p:pic>
          <p:sp>
            <p:nvSpPr>
              <p:cNvPr id="65" name="楕円 64">
                <a:extLst>
                  <a:ext uri="{FF2B5EF4-FFF2-40B4-BE49-F238E27FC236}">
                    <a16:creationId xmlns:a16="http://schemas.microsoft.com/office/drawing/2014/main" id="{DC1BD012-D011-477E-AE9F-953CE0275F93}"/>
                  </a:ext>
                </a:extLst>
              </p:cNvPr>
              <p:cNvSpPr/>
              <p:nvPr/>
            </p:nvSpPr>
            <p:spPr>
              <a:xfrm>
                <a:off x="3754052" y="5773658"/>
                <a:ext cx="1172625" cy="117262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F50712B0-11A1-4249-B456-48D0709AC43C}"/>
                  </a:ext>
                </a:extLst>
              </p:cNvPr>
              <p:cNvSpPr/>
              <p:nvPr/>
            </p:nvSpPr>
            <p:spPr>
              <a:xfrm>
                <a:off x="282321" y="5927060"/>
                <a:ext cx="1172625" cy="1172625"/>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33A25F83-3202-4026-B470-80C942E4CA9C}"/>
                  </a:ext>
                </a:extLst>
              </p:cNvPr>
              <p:cNvSpPr/>
              <p:nvPr/>
            </p:nvSpPr>
            <p:spPr>
              <a:xfrm>
                <a:off x="2656325" y="3606436"/>
                <a:ext cx="1172625" cy="1172625"/>
              </a:xfrm>
              <a:prstGeom prst="ellipse">
                <a:avLst/>
              </a:prstGeom>
              <a:solidFill>
                <a:srgbClr val="FD68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楕円 67">
                <a:extLst>
                  <a:ext uri="{FF2B5EF4-FFF2-40B4-BE49-F238E27FC236}">
                    <a16:creationId xmlns:a16="http://schemas.microsoft.com/office/drawing/2014/main" id="{2BE38AE1-54BF-477D-8D78-90A9F545DA5A}"/>
                  </a:ext>
                </a:extLst>
              </p:cNvPr>
              <p:cNvSpPr/>
              <p:nvPr/>
            </p:nvSpPr>
            <p:spPr>
              <a:xfrm>
                <a:off x="282322" y="4571412"/>
                <a:ext cx="1172625" cy="1172625"/>
              </a:xfrm>
              <a:prstGeom prst="ellipse">
                <a:avLst/>
              </a:prstGeom>
              <a:solidFill>
                <a:srgbClr val="F66E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a:extLst>
                  <a:ext uri="{FF2B5EF4-FFF2-40B4-BE49-F238E27FC236}">
                    <a16:creationId xmlns:a16="http://schemas.microsoft.com/office/drawing/2014/main" id="{DD014A75-4B1A-4787-9608-0BA7920F6A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7807" y="3526855"/>
                <a:ext cx="748388" cy="1083137"/>
              </a:xfrm>
              <a:prstGeom prst="rect">
                <a:avLst/>
              </a:prstGeom>
            </p:spPr>
          </p:pic>
          <p:pic>
            <p:nvPicPr>
              <p:cNvPr id="70" name="図 69">
                <a:extLst>
                  <a:ext uri="{FF2B5EF4-FFF2-40B4-BE49-F238E27FC236}">
                    <a16:creationId xmlns:a16="http://schemas.microsoft.com/office/drawing/2014/main" id="{89011BC0-26A0-425B-840A-5605F5DF84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3266" y="5843284"/>
                <a:ext cx="1172626" cy="921988"/>
              </a:xfrm>
              <a:prstGeom prst="rect">
                <a:avLst/>
              </a:prstGeom>
            </p:spPr>
          </p:pic>
          <p:pic>
            <p:nvPicPr>
              <p:cNvPr id="71" name="図 70">
                <a:extLst>
                  <a:ext uri="{FF2B5EF4-FFF2-40B4-BE49-F238E27FC236}">
                    <a16:creationId xmlns:a16="http://schemas.microsoft.com/office/drawing/2014/main" id="{BA632466-7D2F-43B4-8064-851F65E06C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200" y="4733098"/>
                <a:ext cx="1047850" cy="917979"/>
              </a:xfrm>
              <a:prstGeom prst="rect">
                <a:avLst/>
              </a:prstGeom>
            </p:spPr>
          </p:pic>
          <p:pic>
            <p:nvPicPr>
              <p:cNvPr id="72" name="図 71">
                <a:extLst>
                  <a:ext uri="{FF2B5EF4-FFF2-40B4-BE49-F238E27FC236}">
                    <a16:creationId xmlns:a16="http://schemas.microsoft.com/office/drawing/2014/main" id="{E1425DEC-9964-4772-9634-A957B4C715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494" y="5987443"/>
                <a:ext cx="526804" cy="422111"/>
              </a:xfrm>
              <a:prstGeom prst="rect">
                <a:avLst/>
              </a:prstGeom>
            </p:spPr>
          </p:pic>
        </p:grpSp>
        <p:pic>
          <p:nvPicPr>
            <p:cNvPr id="59" name="図 58">
              <a:extLst>
                <a:ext uri="{FF2B5EF4-FFF2-40B4-BE49-F238E27FC236}">
                  <a16:creationId xmlns:a16="http://schemas.microsoft.com/office/drawing/2014/main" id="{031427D7-3CB5-45CD-814F-BEE18051F81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9656" y="6422052"/>
              <a:ext cx="1242871" cy="730262"/>
            </a:xfrm>
            <a:prstGeom prst="rect">
              <a:avLst/>
            </a:prstGeom>
          </p:spPr>
        </p:pic>
      </p:grpSp>
      <p:sp>
        <p:nvSpPr>
          <p:cNvPr id="73" name="テキスト ボックス 72">
            <a:extLst>
              <a:ext uri="{FF2B5EF4-FFF2-40B4-BE49-F238E27FC236}">
                <a16:creationId xmlns:a16="http://schemas.microsoft.com/office/drawing/2014/main" id="{21DC74CC-D8B3-4950-A51E-1A8CFDFBE650}"/>
              </a:ext>
            </a:extLst>
          </p:cNvPr>
          <p:cNvSpPr txBox="1"/>
          <p:nvPr/>
        </p:nvSpPr>
        <p:spPr>
          <a:xfrm>
            <a:off x="440260" y="8735175"/>
            <a:ext cx="751118" cy="269707"/>
          </a:xfrm>
          <a:prstGeom prst="rect">
            <a:avLst/>
          </a:prstGeom>
          <a:noFill/>
        </p:spPr>
        <p:txBody>
          <a:bodyPr wrap="square" rtlCol="0">
            <a:spAutoFit/>
          </a:bodyPr>
          <a:lstStyle/>
          <a:p>
            <a:r>
              <a:rPr kumimoji="1" lang="ja-JP" altLang="en-US" sz="1100" dirty="0">
                <a:latin typeface="HGS創英角ﾎﾟｯﾌﾟ体" panose="040B0A00000000000000" pitchFamily="50" charset="-128"/>
                <a:ea typeface="HGS創英角ﾎﾟｯﾌﾟ体" panose="040B0A00000000000000" pitchFamily="50" charset="-128"/>
              </a:rPr>
              <a:t>ごみサク</a:t>
            </a:r>
          </a:p>
        </p:txBody>
      </p:sp>
      <p:sp>
        <p:nvSpPr>
          <p:cNvPr id="74" name="四角形: 角を丸くする 73">
            <a:extLst>
              <a:ext uri="{FF2B5EF4-FFF2-40B4-BE49-F238E27FC236}">
                <a16:creationId xmlns:a16="http://schemas.microsoft.com/office/drawing/2014/main" id="{2DC1637E-511F-4621-ABAC-04008132B67E}"/>
              </a:ext>
            </a:extLst>
          </p:cNvPr>
          <p:cNvSpPr>
            <a:spLocks/>
          </p:cNvSpPr>
          <p:nvPr/>
        </p:nvSpPr>
        <p:spPr>
          <a:xfrm>
            <a:off x="5312691" y="205930"/>
            <a:ext cx="1944000" cy="516681"/>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5" name="四角形: 角を丸くする 74">
            <a:extLst>
              <a:ext uri="{FF2B5EF4-FFF2-40B4-BE49-F238E27FC236}">
                <a16:creationId xmlns:a16="http://schemas.microsoft.com/office/drawing/2014/main" id="{475347C3-41CE-416A-B049-F6947EEAB213}"/>
              </a:ext>
            </a:extLst>
          </p:cNvPr>
          <p:cNvSpPr>
            <a:spLocks/>
          </p:cNvSpPr>
          <p:nvPr/>
        </p:nvSpPr>
        <p:spPr>
          <a:xfrm>
            <a:off x="5312691" y="720733"/>
            <a:ext cx="1944000" cy="516681"/>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6" name="四角形: 角を丸くする 75">
            <a:extLst>
              <a:ext uri="{FF2B5EF4-FFF2-40B4-BE49-F238E27FC236}">
                <a16:creationId xmlns:a16="http://schemas.microsoft.com/office/drawing/2014/main" id="{EB932C4E-E004-4716-8367-8A40D2AD158A}"/>
              </a:ext>
            </a:extLst>
          </p:cNvPr>
          <p:cNvSpPr>
            <a:spLocks/>
          </p:cNvSpPr>
          <p:nvPr/>
        </p:nvSpPr>
        <p:spPr>
          <a:xfrm>
            <a:off x="5312691" y="1235537"/>
            <a:ext cx="1944000" cy="516681"/>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7" name="四角形: 角を丸くする 76">
            <a:extLst>
              <a:ext uri="{FF2B5EF4-FFF2-40B4-BE49-F238E27FC236}">
                <a16:creationId xmlns:a16="http://schemas.microsoft.com/office/drawing/2014/main" id="{690D4D2B-C43D-4F8C-BDAE-6637486FC657}"/>
              </a:ext>
            </a:extLst>
          </p:cNvPr>
          <p:cNvSpPr>
            <a:spLocks/>
          </p:cNvSpPr>
          <p:nvPr/>
        </p:nvSpPr>
        <p:spPr>
          <a:xfrm>
            <a:off x="5312691" y="1750340"/>
            <a:ext cx="1944000" cy="516681"/>
          </a:xfrm>
          <a:prstGeom prst="roundRect">
            <a:avLst/>
          </a:prstGeom>
          <a:solidFill>
            <a:srgbClr val="FD68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8" name="四角形: 角を丸くする 77">
            <a:extLst>
              <a:ext uri="{FF2B5EF4-FFF2-40B4-BE49-F238E27FC236}">
                <a16:creationId xmlns:a16="http://schemas.microsoft.com/office/drawing/2014/main" id="{C6620DA1-E913-4324-A9E2-8B8DB376BA8C}"/>
              </a:ext>
            </a:extLst>
          </p:cNvPr>
          <p:cNvSpPr>
            <a:spLocks/>
          </p:cNvSpPr>
          <p:nvPr/>
        </p:nvSpPr>
        <p:spPr>
          <a:xfrm>
            <a:off x="5312691" y="2265143"/>
            <a:ext cx="1944000" cy="516681"/>
          </a:xfrm>
          <a:prstGeom prst="roundRect">
            <a:avLst/>
          </a:prstGeom>
          <a:solidFill>
            <a:srgbClr val="FFC3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9" name="四角形: 角を丸くする 78">
            <a:extLst>
              <a:ext uri="{FF2B5EF4-FFF2-40B4-BE49-F238E27FC236}">
                <a16:creationId xmlns:a16="http://schemas.microsoft.com/office/drawing/2014/main" id="{2E2586F8-B7E4-4C47-89A9-0FE592016F54}"/>
              </a:ext>
            </a:extLst>
          </p:cNvPr>
          <p:cNvSpPr>
            <a:spLocks/>
          </p:cNvSpPr>
          <p:nvPr/>
        </p:nvSpPr>
        <p:spPr>
          <a:xfrm>
            <a:off x="5312691" y="2779946"/>
            <a:ext cx="1944000" cy="516681"/>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0" name="四角形: 角を丸くする 79">
            <a:extLst>
              <a:ext uri="{FF2B5EF4-FFF2-40B4-BE49-F238E27FC236}">
                <a16:creationId xmlns:a16="http://schemas.microsoft.com/office/drawing/2014/main" id="{386C8FAB-325A-4419-B047-6A973CDBE171}"/>
              </a:ext>
            </a:extLst>
          </p:cNvPr>
          <p:cNvSpPr>
            <a:spLocks/>
          </p:cNvSpPr>
          <p:nvPr/>
        </p:nvSpPr>
        <p:spPr>
          <a:xfrm>
            <a:off x="5312691" y="3294750"/>
            <a:ext cx="1944000" cy="516681"/>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1" name="四角形: 角を丸くする 80">
            <a:extLst>
              <a:ext uri="{FF2B5EF4-FFF2-40B4-BE49-F238E27FC236}">
                <a16:creationId xmlns:a16="http://schemas.microsoft.com/office/drawing/2014/main" id="{A5222EF3-49C5-47A6-9C65-819C2F3E14F8}"/>
              </a:ext>
            </a:extLst>
          </p:cNvPr>
          <p:cNvSpPr>
            <a:spLocks/>
          </p:cNvSpPr>
          <p:nvPr/>
        </p:nvSpPr>
        <p:spPr>
          <a:xfrm>
            <a:off x="5312691" y="3809553"/>
            <a:ext cx="1944000" cy="516681"/>
          </a:xfrm>
          <a:prstGeom prst="roundRect">
            <a:avLst/>
          </a:prstGeom>
          <a:solidFill>
            <a:srgbClr val="F66E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2" name="四角形: 角を丸くする 81">
            <a:extLst>
              <a:ext uri="{FF2B5EF4-FFF2-40B4-BE49-F238E27FC236}">
                <a16:creationId xmlns:a16="http://schemas.microsoft.com/office/drawing/2014/main" id="{2A6CCA74-2857-4512-AB4F-7FB4A3391D48}"/>
              </a:ext>
            </a:extLst>
          </p:cNvPr>
          <p:cNvSpPr>
            <a:spLocks/>
          </p:cNvSpPr>
          <p:nvPr/>
        </p:nvSpPr>
        <p:spPr>
          <a:xfrm>
            <a:off x="5312691" y="4324356"/>
            <a:ext cx="1944000" cy="516681"/>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3" name="四角形: 角を丸くする 82">
            <a:extLst>
              <a:ext uri="{FF2B5EF4-FFF2-40B4-BE49-F238E27FC236}">
                <a16:creationId xmlns:a16="http://schemas.microsoft.com/office/drawing/2014/main" id="{EA1C61C9-E89B-41FC-8453-2E1A244E9C23}"/>
              </a:ext>
            </a:extLst>
          </p:cNvPr>
          <p:cNvSpPr>
            <a:spLocks/>
          </p:cNvSpPr>
          <p:nvPr/>
        </p:nvSpPr>
        <p:spPr>
          <a:xfrm>
            <a:off x="5312691" y="4839160"/>
            <a:ext cx="1944000" cy="516681"/>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4" name="四角形: 角を丸くする 83">
            <a:extLst>
              <a:ext uri="{FF2B5EF4-FFF2-40B4-BE49-F238E27FC236}">
                <a16:creationId xmlns:a16="http://schemas.microsoft.com/office/drawing/2014/main" id="{381655CF-30C3-4E51-82AB-A423A3774712}"/>
              </a:ext>
            </a:extLst>
          </p:cNvPr>
          <p:cNvSpPr>
            <a:spLocks/>
          </p:cNvSpPr>
          <p:nvPr/>
        </p:nvSpPr>
        <p:spPr>
          <a:xfrm>
            <a:off x="5312691" y="5353963"/>
            <a:ext cx="1944000" cy="516681"/>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5" name="四角形: 角を丸くする 84">
            <a:extLst>
              <a:ext uri="{FF2B5EF4-FFF2-40B4-BE49-F238E27FC236}">
                <a16:creationId xmlns:a16="http://schemas.microsoft.com/office/drawing/2014/main" id="{67B742F3-2217-4515-A64F-AE4355396FA6}"/>
              </a:ext>
            </a:extLst>
          </p:cNvPr>
          <p:cNvSpPr>
            <a:spLocks/>
          </p:cNvSpPr>
          <p:nvPr/>
        </p:nvSpPr>
        <p:spPr>
          <a:xfrm>
            <a:off x="5312691" y="5868766"/>
            <a:ext cx="1944000" cy="516681"/>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6" name="四角形: 角を丸くする 85">
            <a:extLst>
              <a:ext uri="{FF2B5EF4-FFF2-40B4-BE49-F238E27FC236}">
                <a16:creationId xmlns:a16="http://schemas.microsoft.com/office/drawing/2014/main" id="{0CEF7C71-EC86-4506-BB15-0338F332C640}"/>
              </a:ext>
            </a:extLst>
          </p:cNvPr>
          <p:cNvSpPr>
            <a:spLocks/>
          </p:cNvSpPr>
          <p:nvPr/>
        </p:nvSpPr>
        <p:spPr>
          <a:xfrm>
            <a:off x="5312691" y="6383569"/>
            <a:ext cx="1944000" cy="516681"/>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7" name="四角形: 角を丸くする 86">
            <a:extLst>
              <a:ext uri="{FF2B5EF4-FFF2-40B4-BE49-F238E27FC236}">
                <a16:creationId xmlns:a16="http://schemas.microsoft.com/office/drawing/2014/main" id="{7141CBFD-2468-4FDC-AEED-5E20901D5C19}"/>
              </a:ext>
            </a:extLst>
          </p:cNvPr>
          <p:cNvSpPr>
            <a:spLocks/>
          </p:cNvSpPr>
          <p:nvPr/>
        </p:nvSpPr>
        <p:spPr>
          <a:xfrm>
            <a:off x="5312691" y="6898373"/>
            <a:ext cx="1944000" cy="516681"/>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8" name="四角形: 角を丸くする 87">
            <a:extLst>
              <a:ext uri="{FF2B5EF4-FFF2-40B4-BE49-F238E27FC236}">
                <a16:creationId xmlns:a16="http://schemas.microsoft.com/office/drawing/2014/main" id="{5C999039-13CB-474A-B8AD-910B2874A033}"/>
              </a:ext>
            </a:extLst>
          </p:cNvPr>
          <p:cNvSpPr>
            <a:spLocks/>
          </p:cNvSpPr>
          <p:nvPr/>
        </p:nvSpPr>
        <p:spPr>
          <a:xfrm>
            <a:off x="5312691" y="7413176"/>
            <a:ext cx="1930253" cy="516681"/>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9" name="四角形: 角を丸くする 88">
            <a:extLst>
              <a:ext uri="{FF2B5EF4-FFF2-40B4-BE49-F238E27FC236}">
                <a16:creationId xmlns:a16="http://schemas.microsoft.com/office/drawing/2014/main" id="{A81960DE-BDBF-439E-945D-86086EFDBBDD}"/>
              </a:ext>
            </a:extLst>
          </p:cNvPr>
          <p:cNvSpPr>
            <a:spLocks/>
          </p:cNvSpPr>
          <p:nvPr/>
        </p:nvSpPr>
        <p:spPr>
          <a:xfrm>
            <a:off x="5312691" y="7927987"/>
            <a:ext cx="1944000" cy="516681"/>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90" name="テキスト ボックス 89">
            <a:extLst>
              <a:ext uri="{FF2B5EF4-FFF2-40B4-BE49-F238E27FC236}">
                <a16:creationId xmlns:a16="http://schemas.microsoft.com/office/drawing/2014/main" id="{E3F9FB5D-1938-4D71-892F-80DE76A203A0}"/>
              </a:ext>
            </a:extLst>
          </p:cNvPr>
          <p:cNvSpPr txBox="1"/>
          <p:nvPr/>
        </p:nvSpPr>
        <p:spPr>
          <a:xfrm>
            <a:off x="5384475" y="223119"/>
            <a:ext cx="1779955"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ゴミ出しのルール</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１～２</a:t>
            </a:r>
          </a:p>
        </p:txBody>
      </p:sp>
      <p:sp>
        <p:nvSpPr>
          <p:cNvPr id="91" name="テキスト ボックス 90">
            <a:extLst>
              <a:ext uri="{FF2B5EF4-FFF2-40B4-BE49-F238E27FC236}">
                <a16:creationId xmlns:a16="http://schemas.microsoft.com/office/drawing/2014/main" id="{D5A5A293-CF14-46F4-859D-D9DA765D3131}"/>
              </a:ext>
            </a:extLst>
          </p:cNvPr>
          <p:cNvSpPr txBox="1"/>
          <p:nvPr/>
        </p:nvSpPr>
        <p:spPr>
          <a:xfrm>
            <a:off x="5384475" y="719800"/>
            <a:ext cx="1298840"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埋立ごみ</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３</a:t>
            </a:r>
          </a:p>
        </p:txBody>
      </p:sp>
      <p:sp>
        <p:nvSpPr>
          <p:cNvPr id="92" name="テキスト ボックス 91">
            <a:extLst>
              <a:ext uri="{FF2B5EF4-FFF2-40B4-BE49-F238E27FC236}">
                <a16:creationId xmlns:a16="http://schemas.microsoft.com/office/drawing/2014/main" id="{D10A54DD-499F-466E-BB73-C594CCE61334}"/>
              </a:ext>
            </a:extLst>
          </p:cNvPr>
          <p:cNvSpPr txBox="1"/>
          <p:nvPr/>
        </p:nvSpPr>
        <p:spPr>
          <a:xfrm>
            <a:off x="5384475" y="1241816"/>
            <a:ext cx="1363945"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紙ごみ</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４</a:t>
            </a:r>
          </a:p>
        </p:txBody>
      </p:sp>
      <p:sp>
        <p:nvSpPr>
          <p:cNvPr id="93" name="テキスト ボックス 92">
            <a:extLst>
              <a:ext uri="{FF2B5EF4-FFF2-40B4-BE49-F238E27FC236}">
                <a16:creationId xmlns:a16="http://schemas.microsoft.com/office/drawing/2014/main" id="{47BC6627-8B47-46D2-AD38-86B5F9EA06A3}"/>
              </a:ext>
            </a:extLst>
          </p:cNvPr>
          <p:cNvSpPr txBox="1"/>
          <p:nvPr/>
        </p:nvSpPr>
        <p:spPr>
          <a:xfrm>
            <a:off x="5384475" y="1760510"/>
            <a:ext cx="1605084"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生ごみ</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５</a:t>
            </a:r>
          </a:p>
        </p:txBody>
      </p:sp>
      <p:sp>
        <p:nvSpPr>
          <p:cNvPr id="94" name="テキスト ボックス 93">
            <a:extLst>
              <a:ext uri="{FF2B5EF4-FFF2-40B4-BE49-F238E27FC236}">
                <a16:creationId xmlns:a16="http://schemas.microsoft.com/office/drawing/2014/main" id="{A610802E-8ECB-4E32-8A1E-3BDB7AC61C6B}"/>
              </a:ext>
            </a:extLst>
          </p:cNvPr>
          <p:cNvSpPr txBox="1"/>
          <p:nvPr/>
        </p:nvSpPr>
        <p:spPr>
          <a:xfrm>
            <a:off x="5384475" y="2271841"/>
            <a:ext cx="1779954"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プラスチックごみ</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６</a:t>
            </a:r>
          </a:p>
        </p:txBody>
      </p:sp>
      <p:sp>
        <p:nvSpPr>
          <p:cNvPr id="95" name="テキスト ボックス 94">
            <a:extLst>
              <a:ext uri="{FF2B5EF4-FFF2-40B4-BE49-F238E27FC236}">
                <a16:creationId xmlns:a16="http://schemas.microsoft.com/office/drawing/2014/main" id="{C4BC1545-5AF3-4D34-A635-6E07FFD3117C}"/>
              </a:ext>
            </a:extLst>
          </p:cNvPr>
          <p:cNvSpPr txBox="1"/>
          <p:nvPr/>
        </p:nvSpPr>
        <p:spPr>
          <a:xfrm>
            <a:off x="5384475" y="2797005"/>
            <a:ext cx="1382804"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あきかん</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７</a:t>
            </a:r>
          </a:p>
        </p:txBody>
      </p:sp>
      <p:sp>
        <p:nvSpPr>
          <p:cNvPr id="96" name="テキスト ボックス 95">
            <a:extLst>
              <a:ext uri="{FF2B5EF4-FFF2-40B4-BE49-F238E27FC236}">
                <a16:creationId xmlns:a16="http://schemas.microsoft.com/office/drawing/2014/main" id="{086E98FC-2C3D-4863-866E-876F867C86EE}"/>
              </a:ext>
            </a:extLst>
          </p:cNvPr>
          <p:cNvSpPr txBox="1"/>
          <p:nvPr/>
        </p:nvSpPr>
        <p:spPr>
          <a:xfrm>
            <a:off x="5384475" y="3311634"/>
            <a:ext cx="1382804"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鉄類</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８</a:t>
            </a:r>
          </a:p>
        </p:txBody>
      </p:sp>
      <p:sp>
        <p:nvSpPr>
          <p:cNvPr id="97" name="テキスト ボックス 96">
            <a:extLst>
              <a:ext uri="{FF2B5EF4-FFF2-40B4-BE49-F238E27FC236}">
                <a16:creationId xmlns:a16="http://schemas.microsoft.com/office/drawing/2014/main" id="{526E23AB-2DC3-4F65-96F8-3201E7C96AEC}"/>
              </a:ext>
            </a:extLst>
          </p:cNvPr>
          <p:cNvSpPr txBox="1"/>
          <p:nvPr/>
        </p:nvSpPr>
        <p:spPr>
          <a:xfrm>
            <a:off x="5384475" y="3783383"/>
            <a:ext cx="1382804"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ペットボトル</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９</a:t>
            </a:r>
          </a:p>
        </p:txBody>
      </p:sp>
      <p:sp>
        <p:nvSpPr>
          <p:cNvPr id="98" name="テキスト ボックス 97">
            <a:extLst>
              <a:ext uri="{FF2B5EF4-FFF2-40B4-BE49-F238E27FC236}">
                <a16:creationId xmlns:a16="http://schemas.microsoft.com/office/drawing/2014/main" id="{D15BA979-E0D2-454B-937E-171E273E55CC}"/>
              </a:ext>
            </a:extLst>
          </p:cNvPr>
          <p:cNvSpPr txBox="1"/>
          <p:nvPr/>
        </p:nvSpPr>
        <p:spPr>
          <a:xfrm>
            <a:off x="5384475" y="4322709"/>
            <a:ext cx="1702124"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あきびん</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１０</a:t>
            </a:r>
          </a:p>
        </p:txBody>
      </p:sp>
      <p:sp>
        <p:nvSpPr>
          <p:cNvPr id="99" name="テキスト ボックス 98">
            <a:extLst>
              <a:ext uri="{FF2B5EF4-FFF2-40B4-BE49-F238E27FC236}">
                <a16:creationId xmlns:a16="http://schemas.microsoft.com/office/drawing/2014/main" id="{ACF3BB13-ED84-4230-AE93-05AD89008510}"/>
              </a:ext>
            </a:extLst>
          </p:cNvPr>
          <p:cNvSpPr txBox="1"/>
          <p:nvPr/>
        </p:nvSpPr>
        <p:spPr>
          <a:xfrm>
            <a:off x="5384475" y="4844423"/>
            <a:ext cx="1605084"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紙パック</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１１</a:t>
            </a:r>
          </a:p>
        </p:txBody>
      </p:sp>
      <p:sp>
        <p:nvSpPr>
          <p:cNvPr id="100" name="テキスト ボックス 99">
            <a:extLst>
              <a:ext uri="{FF2B5EF4-FFF2-40B4-BE49-F238E27FC236}">
                <a16:creationId xmlns:a16="http://schemas.microsoft.com/office/drawing/2014/main" id="{AD6117C6-9980-49BA-A015-70656EA806D7}"/>
              </a:ext>
            </a:extLst>
          </p:cNvPr>
          <p:cNvSpPr txBox="1"/>
          <p:nvPr/>
        </p:nvSpPr>
        <p:spPr>
          <a:xfrm>
            <a:off x="5384475" y="5367745"/>
            <a:ext cx="1702124"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乾電池・蛍光灯</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１２</a:t>
            </a:r>
          </a:p>
        </p:txBody>
      </p:sp>
      <p:sp>
        <p:nvSpPr>
          <p:cNvPr id="101" name="テキスト ボックス 100">
            <a:extLst>
              <a:ext uri="{FF2B5EF4-FFF2-40B4-BE49-F238E27FC236}">
                <a16:creationId xmlns:a16="http://schemas.microsoft.com/office/drawing/2014/main" id="{005593A2-1ED2-44EC-A30E-5BF71049537D}"/>
              </a:ext>
            </a:extLst>
          </p:cNvPr>
          <p:cNvSpPr txBox="1"/>
          <p:nvPr/>
        </p:nvSpPr>
        <p:spPr>
          <a:xfrm>
            <a:off x="5384475" y="5869714"/>
            <a:ext cx="1717099"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小型家電</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１３</a:t>
            </a:r>
          </a:p>
        </p:txBody>
      </p:sp>
      <p:sp>
        <p:nvSpPr>
          <p:cNvPr id="102" name="テキスト ボックス 101">
            <a:extLst>
              <a:ext uri="{FF2B5EF4-FFF2-40B4-BE49-F238E27FC236}">
                <a16:creationId xmlns:a16="http://schemas.microsoft.com/office/drawing/2014/main" id="{C9F1147D-6318-42C4-BA75-8E34418EDCF0}"/>
              </a:ext>
            </a:extLst>
          </p:cNvPr>
          <p:cNvSpPr txBox="1"/>
          <p:nvPr/>
        </p:nvSpPr>
        <p:spPr>
          <a:xfrm>
            <a:off x="5384475" y="6415263"/>
            <a:ext cx="1568567"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古着等</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１４</a:t>
            </a:r>
          </a:p>
        </p:txBody>
      </p:sp>
      <p:sp>
        <p:nvSpPr>
          <p:cNvPr id="103" name="テキスト ボックス 102">
            <a:extLst>
              <a:ext uri="{FF2B5EF4-FFF2-40B4-BE49-F238E27FC236}">
                <a16:creationId xmlns:a16="http://schemas.microsoft.com/office/drawing/2014/main" id="{BAC60EF7-EFB9-4FA1-B73E-A2E1F89436AC}"/>
              </a:ext>
            </a:extLst>
          </p:cNvPr>
          <p:cNvSpPr txBox="1"/>
          <p:nvPr/>
        </p:nvSpPr>
        <p:spPr>
          <a:xfrm>
            <a:off x="5384475" y="6915270"/>
            <a:ext cx="1688675"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粗大ごみ</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１５</a:t>
            </a:r>
          </a:p>
        </p:txBody>
      </p:sp>
      <p:sp>
        <p:nvSpPr>
          <p:cNvPr id="104" name="テキスト ボックス 103">
            <a:extLst>
              <a:ext uri="{FF2B5EF4-FFF2-40B4-BE49-F238E27FC236}">
                <a16:creationId xmlns:a16="http://schemas.microsoft.com/office/drawing/2014/main" id="{B61A373A-EE9E-4CDC-8913-3F96F599CD75}"/>
              </a:ext>
            </a:extLst>
          </p:cNvPr>
          <p:cNvSpPr txBox="1"/>
          <p:nvPr/>
        </p:nvSpPr>
        <p:spPr>
          <a:xfrm>
            <a:off x="5390213" y="7430739"/>
            <a:ext cx="1688675"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家電リサイクル品</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１</a:t>
            </a:r>
            <a:r>
              <a:rPr kumimoji="1" lang="en-US" altLang="ja-JP" sz="1300" b="1" dirty="0">
                <a:solidFill>
                  <a:schemeClr val="bg1"/>
                </a:solidFill>
                <a:latin typeface="BIZ UDPゴシック" panose="020B0400000000000000" pitchFamily="50" charset="-128"/>
                <a:ea typeface="BIZ UDPゴシック" panose="020B0400000000000000" pitchFamily="50" charset="-128"/>
              </a:rPr>
              <a:t>6</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105" name="テキスト ボックス 104">
            <a:extLst>
              <a:ext uri="{FF2B5EF4-FFF2-40B4-BE49-F238E27FC236}">
                <a16:creationId xmlns:a16="http://schemas.microsoft.com/office/drawing/2014/main" id="{4307491A-3EC7-4BE3-9370-83077540546B}"/>
              </a:ext>
            </a:extLst>
          </p:cNvPr>
          <p:cNvSpPr txBox="1"/>
          <p:nvPr/>
        </p:nvSpPr>
        <p:spPr>
          <a:xfrm>
            <a:off x="5379994" y="7946208"/>
            <a:ext cx="1688675" cy="492443"/>
          </a:xfrm>
          <a:prstGeom prst="rect">
            <a:avLst/>
          </a:prstGeom>
          <a:noFill/>
        </p:spPr>
        <p:txBody>
          <a:bodyPr wrap="square" rtlCol="0">
            <a:sp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収集できないごみ</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1300" b="1" dirty="0">
                <a:solidFill>
                  <a:schemeClr val="bg1"/>
                </a:solidFill>
                <a:latin typeface="BIZ UDPゴシック" panose="020B0400000000000000" pitchFamily="50" charset="-128"/>
                <a:ea typeface="BIZ UDPゴシック" panose="020B0400000000000000" pitchFamily="50" charset="-128"/>
              </a:rPr>
              <a:t>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１</a:t>
            </a:r>
            <a:r>
              <a:rPr kumimoji="1" lang="en-US" altLang="ja-JP" sz="1300" b="1" dirty="0">
                <a:solidFill>
                  <a:schemeClr val="bg1"/>
                </a:solidFill>
                <a:latin typeface="BIZ UDPゴシック" panose="020B0400000000000000" pitchFamily="50" charset="-128"/>
                <a:ea typeface="BIZ UDPゴシック" panose="020B0400000000000000" pitchFamily="50" charset="-128"/>
              </a:rPr>
              <a:t>7</a:t>
            </a:r>
            <a:endParaRPr kumimoji="1" lang="ja-JP" altLang="en-US" sz="1300" b="1" dirty="0">
              <a:solidFill>
                <a:schemeClr val="bg1"/>
              </a:solidFill>
              <a:latin typeface="BIZ UDPゴシック" panose="020B0400000000000000" pitchFamily="50" charset="-128"/>
              <a:ea typeface="BIZ UDPゴシック" panose="020B0400000000000000" pitchFamily="50" charset="-128"/>
            </a:endParaRPr>
          </a:p>
        </p:txBody>
      </p:sp>
      <p:sp>
        <p:nvSpPr>
          <p:cNvPr id="106" name="正方形/長方形 105">
            <a:extLst>
              <a:ext uri="{FF2B5EF4-FFF2-40B4-BE49-F238E27FC236}">
                <a16:creationId xmlns:a16="http://schemas.microsoft.com/office/drawing/2014/main" id="{24A4A1F3-F80D-4D32-A6D5-2AD29E6F9FE5}"/>
              </a:ext>
            </a:extLst>
          </p:cNvPr>
          <p:cNvSpPr/>
          <p:nvPr/>
        </p:nvSpPr>
        <p:spPr>
          <a:xfrm>
            <a:off x="6869755" y="-18783"/>
            <a:ext cx="503244" cy="99654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415081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2701" y="1522962"/>
            <a:ext cx="1107996" cy="369332"/>
          </a:xfrm>
          <a:prstGeom prst="rect">
            <a:avLst/>
          </a:prstGeom>
          <a:noFill/>
        </p:spPr>
        <p:txBody>
          <a:bodyPr wrap="none" rtlCol="0">
            <a:spAutoFit/>
          </a:bodyPr>
          <a:lstStyle/>
          <a:p>
            <a:r>
              <a:rPr kumimoji="1" lang="ja-JP" altLang="en-US" b="1" dirty="0"/>
              <a:t>○対象○</a:t>
            </a:r>
          </a:p>
        </p:txBody>
      </p:sp>
      <p:sp>
        <p:nvSpPr>
          <p:cNvPr id="25" name="テキスト ボックス 24"/>
          <p:cNvSpPr txBox="1"/>
          <p:nvPr/>
        </p:nvSpPr>
        <p:spPr>
          <a:xfrm>
            <a:off x="532701" y="5649313"/>
            <a:ext cx="1569660" cy="369332"/>
          </a:xfrm>
          <a:prstGeom prst="rect">
            <a:avLst/>
          </a:prstGeom>
          <a:noFill/>
        </p:spPr>
        <p:txBody>
          <a:bodyPr wrap="none" rtlCol="0">
            <a:spAutoFit/>
          </a:bodyPr>
          <a:lstStyle/>
          <a:p>
            <a:r>
              <a:rPr kumimoji="1" lang="ja-JP" altLang="en-US" b="1" dirty="0"/>
              <a:t>○排出方法○</a:t>
            </a:r>
          </a:p>
        </p:txBody>
      </p:sp>
      <p:sp>
        <p:nvSpPr>
          <p:cNvPr id="26" name="テキスト ボックス 25"/>
          <p:cNvSpPr txBox="1"/>
          <p:nvPr/>
        </p:nvSpPr>
        <p:spPr>
          <a:xfrm>
            <a:off x="781989" y="6016105"/>
            <a:ext cx="3829895" cy="276999"/>
          </a:xfrm>
          <a:prstGeom prst="rect">
            <a:avLst/>
          </a:prstGeom>
          <a:noFill/>
        </p:spPr>
        <p:txBody>
          <a:bodyPr wrap="none" rtlCol="0">
            <a:spAutoFit/>
          </a:bodyPr>
          <a:lstStyle/>
          <a:p>
            <a:r>
              <a:rPr kumimoji="1" lang="ja-JP" altLang="en-US" sz="1200" dirty="0"/>
              <a:t>ペットボトル専用袋（半透明赤文字袋）に入れてください。</a:t>
            </a:r>
            <a:endParaRPr kumimoji="1" lang="ja-JP" altLang="en-US" sz="1200" u="wavyDbl" dirty="0"/>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223" y="3192630"/>
            <a:ext cx="1683665" cy="1695606"/>
          </a:xfrm>
          <a:prstGeom prst="rect">
            <a:avLst/>
          </a:prstGeom>
        </p:spPr>
      </p:pic>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37529" y="3284569"/>
            <a:ext cx="1395480" cy="1395480"/>
          </a:xfrm>
          <a:prstGeom prst="rect">
            <a:avLst/>
          </a:prstGeom>
        </p:spPr>
      </p:pic>
      <p:graphicFrame>
        <p:nvGraphicFramePr>
          <p:cNvPr id="11" name="表 11">
            <a:extLst>
              <a:ext uri="{FF2B5EF4-FFF2-40B4-BE49-F238E27FC236}">
                <a16:creationId xmlns:a16="http://schemas.microsoft.com/office/drawing/2014/main" id="{55E1F7E7-9B6F-47C4-A91A-980933AB9010}"/>
              </a:ext>
            </a:extLst>
          </p:cNvPr>
          <p:cNvGraphicFramePr>
            <a:graphicFrameLocks noGrp="1"/>
          </p:cNvGraphicFramePr>
          <p:nvPr>
            <p:extLst>
              <p:ext uri="{D42A27DB-BD31-4B8C-83A1-F6EECF244321}">
                <p14:modId xmlns:p14="http://schemas.microsoft.com/office/powerpoint/2010/main" val="318000842"/>
              </p:ext>
            </p:extLst>
          </p:nvPr>
        </p:nvGraphicFramePr>
        <p:xfrm>
          <a:off x="643128" y="1953768"/>
          <a:ext cx="1514899" cy="741680"/>
        </p:xfrm>
        <a:graphic>
          <a:graphicData uri="http://schemas.openxmlformats.org/drawingml/2006/table">
            <a:tbl>
              <a:tblPr firstRow="1" bandRow="1">
                <a:tableStyleId>{00A15C55-8517-42AA-B614-E9B94910E393}</a:tableStyleId>
              </a:tblPr>
              <a:tblGrid>
                <a:gridCol w="1514899">
                  <a:extLst>
                    <a:ext uri="{9D8B030D-6E8A-4147-A177-3AD203B41FA5}">
                      <a16:colId xmlns:a16="http://schemas.microsoft.com/office/drawing/2014/main" val="639248187"/>
                    </a:ext>
                  </a:extLst>
                </a:gridCol>
              </a:tblGrid>
              <a:tr h="370840">
                <a:tc>
                  <a:txBody>
                    <a:bodyPr/>
                    <a:lstStyle/>
                    <a:p>
                      <a:pPr algn="ctr">
                        <a:lnSpc>
                          <a:spcPct val="150000"/>
                        </a:lnSpc>
                      </a:pPr>
                      <a:r>
                        <a:rPr kumimoji="1" lang="ja-JP" altLang="en-US" sz="1200" dirty="0">
                          <a:solidFill>
                            <a:schemeClr val="tx1"/>
                          </a:solidFill>
                        </a:rPr>
                        <a:t>種　　　　　類</a:t>
                      </a:r>
                    </a:p>
                  </a:txBody>
                  <a:tcPr/>
                </a:tc>
                <a:extLst>
                  <a:ext uri="{0D108BD9-81ED-4DB2-BD59-A6C34878D82A}">
                    <a16:rowId xmlns:a16="http://schemas.microsoft.com/office/drawing/2014/main" val="1982799538"/>
                  </a:ext>
                </a:extLst>
              </a:tr>
              <a:tr h="370840">
                <a:tc>
                  <a:txBody>
                    <a:bodyPr/>
                    <a:lstStyle/>
                    <a:p>
                      <a:pPr algn="dist">
                        <a:lnSpc>
                          <a:spcPts val="2000"/>
                        </a:lnSpc>
                      </a:pPr>
                      <a:r>
                        <a:rPr kumimoji="1" lang="ja-JP" altLang="en-US" sz="1200" dirty="0"/>
                        <a:t>ペットボトル</a:t>
                      </a:r>
                    </a:p>
                  </a:txBody>
                  <a:tcPr/>
                </a:tc>
                <a:extLst>
                  <a:ext uri="{0D108BD9-81ED-4DB2-BD59-A6C34878D82A}">
                    <a16:rowId xmlns:a16="http://schemas.microsoft.com/office/drawing/2014/main" val="1890316902"/>
                  </a:ext>
                </a:extLst>
              </a:tr>
            </a:tbl>
          </a:graphicData>
        </a:graphic>
      </p:graphicFrame>
      <p:graphicFrame>
        <p:nvGraphicFramePr>
          <p:cNvPr id="13" name="表 13">
            <a:extLst>
              <a:ext uri="{FF2B5EF4-FFF2-40B4-BE49-F238E27FC236}">
                <a16:creationId xmlns:a16="http://schemas.microsoft.com/office/drawing/2014/main" id="{75A86C58-C1B4-4EDA-9ABE-8BA5A5663123}"/>
              </a:ext>
            </a:extLst>
          </p:cNvPr>
          <p:cNvGraphicFramePr>
            <a:graphicFrameLocks noGrp="1"/>
          </p:cNvGraphicFramePr>
          <p:nvPr>
            <p:extLst>
              <p:ext uri="{D42A27DB-BD31-4B8C-83A1-F6EECF244321}">
                <p14:modId xmlns:p14="http://schemas.microsoft.com/office/powerpoint/2010/main" val="126480860"/>
              </p:ext>
            </p:extLst>
          </p:nvPr>
        </p:nvGraphicFramePr>
        <p:xfrm>
          <a:off x="2167128" y="1953768"/>
          <a:ext cx="4047744" cy="741680"/>
        </p:xfrm>
        <a:graphic>
          <a:graphicData uri="http://schemas.openxmlformats.org/drawingml/2006/table">
            <a:tbl>
              <a:tblPr firstRow="1" bandRow="1">
                <a:tableStyleId>{00A15C55-8517-42AA-B614-E9B94910E393}</a:tableStyleId>
              </a:tblPr>
              <a:tblGrid>
                <a:gridCol w="4047744">
                  <a:extLst>
                    <a:ext uri="{9D8B030D-6E8A-4147-A177-3AD203B41FA5}">
                      <a16:colId xmlns:a16="http://schemas.microsoft.com/office/drawing/2014/main" val="902237735"/>
                    </a:ext>
                  </a:extLst>
                </a:gridCol>
              </a:tblGrid>
              <a:tr h="370840">
                <a:tc>
                  <a:txBody>
                    <a:bodyPr/>
                    <a:lstStyle/>
                    <a:p>
                      <a:pPr algn="ctr">
                        <a:lnSpc>
                          <a:spcPct val="150000"/>
                        </a:lnSpc>
                      </a:pPr>
                      <a:r>
                        <a:rPr kumimoji="1" lang="ja-JP" altLang="en-US" sz="1200" dirty="0">
                          <a:solidFill>
                            <a:schemeClr val="tx1"/>
                          </a:solidFill>
                        </a:rPr>
                        <a:t>主　　　な　　　製　　　品</a:t>
                      </a:r>
                    </a:p>
                  </a:txBody>
                  <a:tcPr/>
                </a:tc>
                <a:extLst>
                  <a:ext uri="{0D108BD9-81ED-4DB2-BD59-A6C34878D82A}">
                    <a16:rowId xmlns:a16="http://schemas.microsoft.com/office/drawing/2014/main" val="3531170335"/>
                  </a:ext>
                </a:extLst>
              </a:tr>
              <a:tr h="370840">
                <a:tc>
                  <a:txBody>
                    <a:bodyPr/>
                    <a:lstStyle/>
                    <a:p>
                      <a:pPr algn="l">
                        <a:lnSpc>
                          <a:spcPts val="2000"/>
                        </a:lnSpc>
                      </a:pPr>
                      <a:r>
                        <a:rPr kumimoji="1" lang="ja-JP" altLang="en-US" sz="1200" dirty="0"/>
                        <a:t>飲料用、調味料のペットボトル容器　など</a:t>
                      </a:r>
                    </a:p>
                  </a:txBody>
                  <a:tcPr/>
                </a:tc>
                <a:extLst>
                  <a:ext uri="{0D108BD9-81ED-4DB2-BD59-A6C34878D82A}">
                    <a16:rowId xmlns:a16="http://schemas.microsoft.com/office/drawing/2014/main" val="899452475"/>
                  </a:ext>
                </a:extLst>
              </a:tr>
            </a:tbl>
          </a:graphicData>
        </a:graphic>
      </p:graphicFrame>
      <p:sp>
        <p:nvSpPr>
          <p:cNvPr id="23" name="環状矢印 1">
            <a:extLst>
              <a:ext uri="{FF2B5EF4-FFF2-40B4-BE49-F238E27FC236}">
                <a16:creationId xmlns:a16="http://schemas.microsoft.com/office/drawing/2014/main" id="{D3852B45-EBD7-4269-917D-E967A25B5FE0}"/>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5DE5E036-BAD4-4A24-BB2C-1D6B98381E82}"/>
              </a:ext>
            </a:extLst>
          </p:cNvPr>
          <p:cNvSpPr txBox="1"/>
          <p:nvPr/>
        </p:nvSpPr>
        <p:spPr>
          <a:xfrm>
            <a:off x="1295185" y="375582"/>
            <a:ext cx="4339650" cy="923330"/>
          </a:xfrm>
          <a:prstGeom prst="rect">
            <a:avLst/>
          </a:prstGeom>
          <a:noFill/>
        </p:spPr>
        <p:txBody>
          <a:bodyPr wrap="none" rtlCol="0">
            <a:spAutoFit/>
          </a:bodyPr>
          <a:lstStyle/>
          <a:p>
            <a:r>
              <a:rPr lang="ja-JP" altLang="en-US" sz="5400" dirty="0">
                <a:ea typeface="ＤＦ特太ゴシック体" panose="02010609000101010101" pitchFamily="1" charset="-128"/>
              </a:rPr>
              <a:t>ペットボトル</a:t>
            </a:r>
            <a:endParaRPr kumimoji="1" lang="ja-JP" altLang="en-US" sz="5400" dirty="0">
              <a:ea typeface="ＤＦ特太ゴシック体" panose="02010609000101010101" pitchFamily="1" charset="-128"/>
            </a:endParaRPr>
          </a:p>
        </p:txBody>
      </p:sp>
      <p:sp>
        <p:nvSpPr>
          <p:cNvPr id="35" name="テキスト ボックス 34">
            <a:extLst>
              <a:ext uri="{FF2B5EF4-FFF2-40B4-BE49-F238E27FC236}">
                <a16:creationId xmlns:a16="http://schemas.microsoft.com/office/drawing/2014/main" id="{8578285A-8FF7-4AE4-8A5F-637C1064707C}"/>
              </a:ext>
            </a:extLst>
          </p:cNvPr>
          <p:cNvSpPr txBox="1"/>
          <p:nvPr/>
        </p:nvSpPr>
        <p:spPr>
          <a:xfrm>
            <a:off x="532701" y="6424058"/>
            <a:ext cx="1976823" cy="369332"/>
          </a:xfrm>
          <a:prstGeom prst="rect">
            <a:avLst/>
          </a:prstGeom>
          <a:noFill/>
        </p:spPr>
        <p:txBody>
          <a:bodyPr wrap="none" rtlCol="0">
            <a:spAutoFit/>
          </a:bodyPr>
          <a:lstStyle/>
          <a:p>
            <a:r>
              <a:rPr kumimoji="1" lang="ja-JP" altLang="en-US" b="1" dirty="0"/>
              <a:t>○出し方の注意○</a:t>
            </a:r>
          </a:p>
        </p:txBody>
      </p:sp>
      <p:sp>
        <p:nvSpPr>
          <p:cNvPr id="36" name="テキスト ボックス 35">
            <a:extLst>
              <a:ext uri="{FF2B5EF4-FFF2-40B4-BE49-F238E27FC236}">
                <a16:creationId xmlns:a16="http://schemas.microsoft.com/office/drawing/2014/main" id="{17E2024A-4D1B-4353-9139-EA854F107EE9}"/>
              </a:ext>
            </a:extLst>
          </p:cNvPr>
          <p:cNvSpPr txBox="1"/>
          <p:nvPr/>
        </p:nvSpPr>
        <p:spPr>
          <a:xfrm>
            <a:off x="794181" y="6881272"/>
            <a:ext cx="5563439" cy="1999715"/>
          </a:xfrm>
          <a:prstGeom prst="rect">
            <a:avLst/>
          </a:prstGeom>
          <a:noFill/>
        </p:spPr>
        <p:txBody>
          <a:bodyPr wrap="square" rtlCol="0">
            <a:spAutoFit/>
          </a:bodyPr>
          <a:lstStyle/>
          <a:p>
            <a:pPr indent="-457200">
              <a:lnSpc>
                <a:spcPct val="150000"/>
              </a:lnSpc>
            </a:pPr>
            <a:r>
              <a:rPr kumimoji="1" lang="ja-JP" altLang="en-US" sz="1200" dirty="0"/>
              <a:t>①　キャップとラベルをはずして、</a:t>
            </a:r>
            <a:r>
              <a:rPr lang="ja-JP" altLang="en-US" sz="1200" dirty="0"/>
              <a:t>中を水で軽くすすいで汚れを流してペットボトル専　</a:t>
            </a:r>
            <a:endParaRPr lang="en-US" altLang="ja-JP" sz="1200" dirty="0"/>
          </a:p>
          <a:p>
            <a:pPr indent="-457200">
              <a:lnSpc>
                <a:spcPct val="150000"/>
              </a:lnSpc>
            </a:pPr>
            <a:r>
              <a:rPr lang="ja-JP" altLang="en-US" sz="1200" dirty="0"/>
              <a:t>　　 用袋に入れてください。（ラベルはプラスチックごみ）</a:t>
            </a:r>
            <a:endParaRPr lang="en-US" altLang="ja-JP" sz="1200" dirty="0"/>
          </a:p>
          <a:p>
            <a:pPr indent="-457200">
              <a:lnSpc>
                <a:spcPct val="150000"/>
              </a:lnSpc>
            </a:pPr>
            <a:r>
              <a:rPr lang="ja-JP" altLang="en-US" sz="1200" dirty="0"/>
              <a:t>②　</a:t>
            </a:r>
            <a:r>
              <a:rPr lang="ja-JP" altLang="en-US" sz="1200" b="1" u="wavyHeavy" dirty="0">
                <a:uFill>
                  <a:solidFill>
                    <a:srgbClr val="FF0000"/>
                  </a:solidFill>
                </a:uFill>
              </a:rPr>
              <a:t>中にたばこなどの異物は入れないでください。</a:t>
            </a:r>
            <a:endParaRPr lang="en-US" altLang="ja-JP" sz="1200" b="1" u="wavyHeavy" dirty="0">
              <a:uFill>
                <a:solidFill>
                  <a:srgbClr val="FF0000"/>
                </a:solidFill>
              </a:uFill>
            </a:endParaRPr>
          </a:p>
          <a:p>
            <a:pPr indent="-457200">
              <a:lnSpc>
                <a:spcPct val="150000"/>
              </a:lnSpc>
            </a:pPr>
            <a:r>
              <a:rPr lang="ja-JP" altLang="en-US" sz="1200" dirty="0"/>
              <a:t>③　キャップは、素材によってそれぞれ分別してください。</a:t>
            </a:r>
            <a:endParaRPr lang="en-US" altLang="ja-JP" sz="1200" dirty="0"/>
          </a:p>
          <a:p>
            <a:pPr indent="-457200">
              <a:lnSpc>
                <a:spcPct val="150000"/>
              </a:lnSpc>
            </a:pPr>
            <a:r>
              <a:rPr lang="ja-JP" altLang="en-US" sz="1200" dirty="0"/>
              <a:t>　　  　 </a:t>
            </a:r>
            <a:r>
              <a:rPr lang="en-US" altLang="ja-JP" sz="1200" dirty="0"/>
              <a:t>※</a:t>
            </a:r>
            <a:r>
              <a:rPr lang="ja-JP" altLang="en-US" sz="1200" dirty="0"/>
              <a:t>　鉄製は鉄類、プラ製はプラスチックごみへ</a:t>
            </a:r>
            <a:endParaRPr lang="en-US" altLang="ja-JP" sz="1200" dirty="0"/>
          </a:p>
          <a:p>
            <a:pPr indent="-457200">
              <a:lnSpc>
                <a:spcPct val="150000"/>
              </a:lnSpc>
            </a:pPr>
            <a:r>
              <a:rPr lang="ja-JP" altLang="en-US" sz="1200" dirty="0"/>
              <a:t>④　洗剤やシャンプー、リンスなどのボトルは、</a:t>
            </a:r>
            <a:r>
              <a:rPr lang="ja-JP" altLang="en-US" sz="1200" b="1" dirty="0"/>
              <a:t>表示マークを確かめて</a:t>
            </a:r>
            <a:r>
              <a:rPr lang="ja-JP" altLang="en-US" sz="1200" dirty="0"/>
              <a:t>ください。</a:t>
            </a:r>
            <a:endParaRPr lang="en-US" altLang="ja-JP" sz="1200" dirty="0"/>
          </a:p>
          <a:p>
            <a:pPr indent="-457200">
              <a:lnSpc>
                <a:spcPct val="150000"/>
              </a:lnSpc>
            </a:pPr>
            <a:r>
              <a:rPr lang="ja-JP" altLang="en-US" sz="1200" dirty="0">
                <a:uFill>
                  <a:solidFill>
                    <a:srgbClr val="FF0000"/>
                  </a:solidFill>
                </a:uFill>
              </a:rPr>
              <a:t>⑤　カットされたペットボトルは、素材の判別が難しいので埋立ごみで出してください。</a:t>
            </a:r>
            <a:endParaRPr lang="en-US" altLang="ja-JP" sz="1200" dirty="0">
              <a:uFill>
                <a:solidFill>
                  <a:srgbClr val="FF0000"/>
                </a:solidFill>
              </a:uFill>
            </a:endParaRPr>
          </a:p>
        </p:txBody>
      </p:sp>
      <p:sp>
        <p:nvSpPr>
          <p:cNvPr id="21" name="テキスト ボックス 20">
            <a:extLst>
              <a:ext uri="{FF2B5EF4-FFF2-40B4-BE49-F238E27FC236}">
                <a16:creationId xmlns:a16="http://schemas.microsoft.com/office/drawing/2014/main" id="{0E9C3215-3ACD-4409-BB92-8F8EFD029D00}"/>
              </a:ext>
            </a:extLst>
          </p:cNvPr>
          <p:cNvSpPr txBox="1"/>
          <p:nvPr/>
        </p:nvSpPr>
        <p:spPr>
          <a:xfrm>
            <a:off x="2672397" y="1236450"/>
            <a:ext cx="1548822" cy="369332"/>
          </a:xfrm>
          <a:prstGeom prst="rect">
            <a:avLst/>
          </a:prstGeom>
          <a:noFill/>
        </p:spPr>
        <p:txBody>
          <a:bodyPr wrap="none" rtlCol="0">
            <a:spAutoFit/>
          </a:bodyPr>
          <a:lstStyle/>
          <a:p>
            <a:r>
              <a:rPr kumimoji="1" lang="ja-JP" altLang="en-US" b="1" dirty="0"/>
              <a:t>第２・第４水曜</a:t>
            </a:r>
          </a:p>
        </p:txBody>
      </p:sp>
      <p:sp>
        <p:nvSpPr>
          <p:cNvPr id="29" name="テキスト ボックス 28">
            <a:extLst>
              <a:ext uri="{FF2B5EF4-FFF2-40B4-BE49-F238E27FC236}">
                <a16:creationId xmlns:a16="http://schemas.microsoft.com/office/drawing/2014/main" id="{F130C83A-AFEC-498A-95D3-C13451E46968}"/>
              </a:ext>
            </a:extLst>
          </p:cNvPr>
          <p:cNvSpPr txBox="1"/>
          <p:nvPr/>
        </p:nvSpPr>
        <p:spPr>
          <a:xfrm>
            <a:off x="2379789" y="4765393"/>
            <a:ext cx="3280065" cy="646331"/>
          </a:xfrm>
          <a:prstGeom prst="rect">
            <a:avLst/>
          </a:prstGeom>
          <a:noFill/>
        </p:spPr>
        <p:txBody>
          <a:bodyPr wrap="none" rtlCol="0">
            <a:spAutoFit/>
          </a:bodyPr>
          <a:lstStyle/>
          <a:p>
            <a:r>
              <a:rPr kumimoji="1" lang="ja-JP" altLang="en-US" b="1" dirty="0">
                <a:solidFill>
                  <a:srgbClr val="FF0000"/>
                </a:solidFill>
              </a:rPr>
              <a:t>このマークが付いた容器のみが</a:t>
            </a:r>
            <a:endParaRPr kumimoji="1" lang="en-US" altLang="ja-JP" b="1" dirty="0">
              <a:solidFill>
                <a:srgbClr val="FF0000"/>
              </a:solidFill>
            </a:endParaRPr>
          </a:p>
          <a:p>
            <a:r>
              <a:rPr lang="ja-JP" altLang="en-US" b="1" dirty="0">
                <a:solidFill>
                  <a:srgbClr val="FF0000"/>
                </a:solidFill>
              </a:rPr>
              <a:t>ペットボトルです</a:t>
            </a:r>
            <a:endParaRPr kumimoji="1" lang="ja-JP" altLang="en-US" b="1" dirty="0">
              <a:solidFill>
                <a:srgbClr val="FF0000"/>
              </a:solidFill>
            </a:endParaRPr>
          </a:p>
        </p:txBody>
      </p:sp>
      <p:sp>
        <p:nvSpPr>
          <p:cNvPr id="16" name="フッター プレースホルダー 3">
            <a:extLst>
              <a:ext uri="{FF2B5EF4-FFF2-40B4-BE49-F238E27FC236}">
                <a16:creationId xmlns:a16="http://schemas.microsoft.com/office/drawing/2014/main" id="{888FC777-D91A-4826-B581-EDFE2A089EF2}"/>
              </a:ext>
            </a:extLst>
          </p:cNvPr>
          <p:cNvSpPr>
            <a:spLocks noGrp="1"/>
          </p:cNvSpPr>
          <p:nvPr>
            <p:ph type="ftr" sz="quarter" idx="11"/>
          </p:nvPr>
        </p:nvSpPr>
        <p:spPr>
          <a:xfrm>
            <a:off x="2271713" y="9266741"/>
            <a:ext cx="2314575" cy="527403"/>
          </a:xfrm>
        </p:spPr>
        <p:txBody>
          <a:bodyPr/>
          <a:lstStyle/>
          <a:p>
            <a:r>
              <a:rPr kumimoji="1" lang="ja-JP" altLang="en-US" sz="1600" dirty="0"/>
              <a:t>９</a:t>
            </a:r>
            <a:endParaRPr kumimoji="1" lang="ja-JP" altLang="en-US" dirty="0"/>
          </a:p>
        </p:txBody>
      </p:sp>
    </p:spTree>
    <p:extLst>
      <p:ext uri="{BB962C8B-B14F-4D97-AF65-F5344CB8AC3E}">
        <p14:creationId xmlns:p14="http://schemas.microsoft.com/office/powerpoint/2010/main" val="401489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2701" y="1522962"/>
            <a:ext cx="1107996" cy="369332"/>
          </a:xfrm>
          <a:prstGeom prst="rect">
            <a:avLst/>
          </a:prstGeom>
          <a:noFill/>
        </p:spPr>
        <p:txBody>
          <a:bodyPr wrap="none" rtlCol="0">
            <a:spAutoFit/>
          </a:bodyPr>
          <a:lstStyle/>
          <a:p>
            <a:r>
              <a:rPr kumimoji="1" lang="ja-JP" altLang="en-US" b="1" dirty="0"/>
              <a:t>○対象○</a:t>
            </a:r>
          </a:p>
        </p:txBody>
      </p:sp>
      <p:sp>
        <p:nvSpPr>
          <p:cNvPr id="25" name="テキスト ボックス 24"/>
          <p:cNvSpPr txBox="1"/>
          <p:nvPr/>
        </p:nvSpPr>
        <p:spPr>
          <a:xfrm>
            <a:off x="532701" y="5649313"/>
            <a:ext cx="1569660" cy="369332"/>
          </a:xfrm>
          <a:prstGeom prst="rect">
            <a:avLst/>
          </a:prstGeom>
          <a:noFill/>
        </p:spPr>
        <p:txBody>
          <a:bodyPr wrap="none" rtlCol="0">
            <a:spAutoFit/>
          </a:bodyPr>
          <a:lstStyle/>
          <a:p>
            <a:r>
              <a:rPr kumimoji="1" lang="ja-JP" altLang="en-US" b="1" dirty="0"/>
              <a:t>○排出方法○</a:t>
            </a:r>
          </a:p>
        </p:txBody>
      </p:sp>
      <p:sp>
        <p:nvSpPr>
          <p:cNvPr id="26" name="テキスト ボックス 25"/>
          <p:cNvSpPr txBox="1"/>
          <p:nvPr/>
        </p:nvSpPr>
        <p:spPr>
          <a:xfrm>
            <a:off x="781989" y="6016105"/>
            <a:ext cx="5575631" cy="614720"/>
          </a:xfrm>
          <a:prstGeom prst="rect">
            <a:avLst/>
          </a:prstGeom>
          <a:noFill/>
        </p:spPr>
        <p:txBody>
          <a:bodyPr wrap="square" rtlCol="0">
            <a:spAutoFit/>
          </a:bodyPr>
          <a:lstStyle/>
          <a:p>
            <a:pPr>
              <a:lnSpc>
                <a:spcPct val="150000"/>
              </a:lnSpc>
            </a:pPr>
            <a:r>
              <a:rPr kumimoji="1" lang="ja-JP" altLang="en-US" sz="1200" dirty="0"/>
              <a:t>各あき</a:t>
            </a:r>
            <a:r>
              <a:rPr lang="ja-JP" altLang="en-US" sz="1200" dirty="0"/>
              <a:t>びん専用袋（３種類）に入れてください。</a:t>
            </a:r>
            <a:endParaRPr lang="en-US" altLang="ja-JP" sz="1200" dirty="0"/>
          </a:p>
          <a:p>
            <a:pPr>
              <a:lnSpc>
                <a:spcPct val="150000"/>
              </a:lnSpc>
            </a:pPr>
            <a:r>
              <a:rPr lang="ja-JP" altLang="en-US" sz="1200" dirty="0">
                <a:uFill>
                  <a:solidFill>
                    <a:schemeClr val="bg1"/>
                  </a:solidFill>
                </a:uFill>
              </a:rPr>
              <a:t>◇無色～透明緑色文字袋　</a:t>
            </a:r>
            <a:r>
              <a:rPr kumimoji="1" lang="ja-JP" altLang="en-US" sz="1200" dirty="0">
                <a:uFill>
                  <a:solidFill>
                    <a:schemeClr val="bg1"/>
                  </a:solidFill>
                </a:uFill>
              </a:rPr>
              <a:t>◇茶色～茶色緑色文字袋　◇その他～黄色緑色文字袋</a:t>
            </a: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1125163" y="3168246"/>
            <a:ext cx="651113" cy="1695606"/>
          </a:xfrm>
          <a:prstGeom prst="rect">
            <a:avLst/>
          </a:prstGeom>
        </p:spPr>
      </p:pic>
      <p:graphicFrame>
        <p:nvGraphicFramePr>
          <p:cNvPr id="11" name="表 11">
            <a:extLst>
              <a:ext uri="{FF2B5EF4-FFF2-40B4-BE49-F238E27FC236}">
                <a16:creationId xmlns:a16="http://schemas.microsoft.com/office/drawing/2014/main" id="{55E1F7E7-9B6F-47C4-A91A-980933AB9010}"/>
              </a:ext>
            </a:extLst>
          </p:cNvPr>
          <p:cNvGraphicFramePr>
            <a:graphicFrameLocks noGrp="1"/>
          </p:cNvGraphicFramePr>
          <p:nvPr>
            <p:extLst>
              <p:ext uri="{D42A27DB-BD31-4B8C-83A1-F6EECF244321}">
                <p14:modId xmlns:p14="http://schemas.microsoft.com/office/powerpoint/2010/main" val="3287647138"/>
              </p:ext>
            </p:extLst>
          </p:nvPr>
        </p:nvGraphicFramePr>
        <p:xfrm>
          <a:off x="643128" y="1953768"/>
          <a:ext cx="1514899" cy="741680"/>
        </p:xfrm>
        <a:graphic>
          <a:graphicData uri="http://schemas.openxmlformats.org/drawingml/2006/table">
            <a:tbl>
              <a:tblPr firstRow="1" bandRow="1">
                <a:tableStyleId>{00A15C55-8517-42AA-B614-E9B94910E393}</a:tableStyleId>
              </a:tblPr>
              <a:tblGrid>
                <a:gridCol w="1514899">
                  <a:extLst>
                    <a:ext uri="{9D8B030D-6E8A-4147-A177-3AD203B41FA5}">
                      <a16:colId xmlns:a16="http://schemas.microsoft.com/office/drawing/2014/main" val="639248187"/>
                    </a:ext>
                  </a:extLst>
                </a:gridCol>
              </a:tblGrid>
              <a:tr h="370840">
                <a:tc>
                  <a:txBody>
                    <a:bodyPr/>
                    <a:lstStyle/>
                    <a:p>
                      <a:pPr algn="ctr">
                        <a:lnSpc>
                          <a:spcPct val="150000"/>
                        </a:lnSpc>
                      </a:pPr>
                      <a:r>
                        <a:rPr kumimoji="1" lang="ja-JP" altLang="en-US" sz="1200" dirty="0">
                          <a:solidFill>
                            <a:schemeClr val="tx1"/>
                          </a:solidFill>
                        </a:rPr>
                        <a:t>種　　　　　類</a:t>
                      </a:r>
                    </a:p>
                  </a:txBody>
                  <a:tcPr/>
                </a:tc>
                <a:extLst>
                  <a:ext uri="{0D108BD9-81ED-4DB2-BD59-A6C34878D82A}">
                    <a16:rowId xmlns:a16="http://schemas.microsoft.com/office/drawing/2014/main" val="1982799538"/>
                  </a:ext>
                </a:extLst>
              </a:tr>
              <a:tr h="370840">
                <a:tc>
                  <a:txBody>
                    <a:bodyPr/>
                    <a:lstStyle/>
                    <a:p>
                      <a:pPr algn="dist">
                        <a:lnSpc>
                          <a:spcPts val="2000"/>
                        </a:lnSpc>
                      </a:pPr>
                      <a:r>
                        <a:rPr kumimoji="1" lang="ja-JP" altLang="en-US" sz="1200" dirty="0"/>
                        <a:t>あきびん</a:t>
                      </a:r>
                    </a:p>
                  </a:txBody>
                  <a:tcPr/>
                </a:tc>
                <a:extLst>
                  <a:ext uri="{0D108BD9-81ED-4DB2-BD59-A6C34878D82A}">
                    <a16:rowId xmlns:a16="http://schemas.microsoft.com/office/drawing/2014/main" val="1890316902"/>
                  </a:ext>
                </a:extLst>
              </a:tr>
            </a:tbl>
          </a:graphicData>
        </a:graphic>
      </p:graphicFrame>
      <p:graphicFrame>
        <p:nvGraphicFramePr>
          <p:cNvPr id="13" name="表 13">
            <a:extLst>
              <a:ext uri="{FF2B5EF4-FFF2-40B4-BE49-F238E27FC236}">
                <a16:creationId xmlns:a16="http://schemas.microsoft.com/office/drawing/2014/main" id="{75A86C58-C1B4-4EDA-9ABE-8BA5A5663123}"/>
              </a:ext>
            </a:extLst>
          </p:cNvPr>
          <p:cNvGraphicFramePr>
            <a:graphicFrameLocks noGrp="1"/>
          </p:cNvGraphicFramePr>
          <p:nvPr>
            <p:extLst>
              <p:ext uri="{D42A27DB-BD31-4B8C-83A1-F6EECF244321}">
                <p14:modId xmlns:p14="http://schemas.microsoft.com/office/powerpoint/2010/main" val="494624976"/>
              </p:ext>
            </p:extLst>
          </p:nvPr>
        </p:nvGraphicFramePr>
        <p:xfrm>
          <a:off x="2167128" y="1953768"/>
          <a:ext cx="4047744" cy="741680"/>
        </p:xfrm>
        <a:graphic>
          <a:graphicData uri="http://schemas.openxmlformats.org/drawingml/2006/table">
            <a:tbl>
              <a:tblPr firstRow="1" bandRow="1">
                <a:tableStyleId>{00A15C55-8517-42AA-B614-E9B94910E393}</a:tableStyleId>
              </a:tblPr>
              <a:tblGrid>
                <a:gridCol w="4047744">
                  <a:extLst>
                    <a:ext uri="{9D8B030D-6E8A-4147-A177-3AD203B41FA5}">
                      <a16:colId xmlns:a16="http://schemas.microsoft.com/office/drawing/2014/main" val="902237735"/>
                    </a:ext>
                  </a:extLst>
                </a:gridCol>
              </a:tblGrid>
              <a:tr h="370840">
                <a:tc>
                  <a:txBody>
                    <a:bodyPr/>
                    <a:lstStyle/>
                    <a:p>
                      <a:pPr algn="ctr">
                        <a:lnSpc>
                          <a:spcPct val="150000"/>
                        </a:lnSpc>
                      </a:pPr>
                      <a:r>
                        <a:rPr kumimoji="1" lang="ja-JP" altLang="en-US" sz="1200" dirty="0">
                          <a:solidFill>
                            <a:schemeClr val="tx1"/>
                          </a:solidFill>
                        </a:rPr>
                        <a:t>主　　　な　　　製　　　品</a:t>
                      </a:r>
                    </a:p>
                  </a:txBody>
                  <a:tcPr/>
                </a:tc>
                <a:extLst>
                  <a:ext uri="{0D108BD9-81ED-4DB2-BD59-A6C34878D82A}">
                    <a16:rowId xmlns:a16="http://schemas.microsoft.com/office/drawing/2014/main" val="3531170335"/>
                  </a:ext>
                </a:extLst>
              </a:tr>
              <a:tr h="370840">
                <a:tc>
                  <a:txBody>
                    <a:bodyPr/>
                    <a:lstStyle/>
                    <a:p>
                      <a:pPr algn="l">
                        <a:lnSpc>
                          <a:spcPts val="2000"/>
                        </a:lnSpc>
                      </a:pPr>
                      <a:r>
                        <a:rPr kumimoji="1" lang="ja-JP" altLang="en-US" sz="1200" dirty="0"/>
                        <a:t>飲料用、しょうゆ、お酒、飲み薬、化粧品　など</a:t>
                      </a:r>
                    </a:p>
                  </a:txBody>
                  <a:tcPr/>
                </a:tc>
                <a:extLst>
                  <a:ext uri="{0D108BD9-81ED-4DB2-BD59-A6C34878D82A}">
                    <a16:rowId xmlns:a16="http://schemas.microsoft.com/office/drawing/2014/main" val="899452475"/>
                  </a:ext>
                </a:extLst>
              </a:tr>
            </a:tbl>
          </a:graphicData>
        </a:graphic>
      </p:graphicFrame>
      <p:sp>
        <p:nvSpPr>
          <p:cNvPr id="23" name="環状矢印 1">
            <a:extLst>
              <a:ext uri="{FF2B5EF4-FFF2-40B4-BE49-F238E27FC236}">
                <a16:creationId xmlns:a16="http://schemas.microsoft.com/office/drawing/2014/main" id="{D3852B45-EBD7-4269-917D-E967A25B5FE0}"/>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5DE5E036-BAD4-4A24-BB2C-1D6B98381E82}"/>
              </a:ext>
            </a:extLst>
          </p:cNvPr>
          <p:cNvSpPr txBox="1"/>
          <p:nvPr/>
        </p:nvSpPr>
        <p:spPr>
          <a:xfrm>
            <a:off x="2002321" y="375582"/>
            <a:ext cx="2954655" cy="923330"/>
          </a:xfrm>
          <a:prstGeom prst="rect">
            <a:avLst/>
          </a:prstGeom>
          <a:noFill/>
        </p:spPr>
        <p:txBody>
          <a:bodyPr wrap="none" rtlCol="0">
            <a:spAutoFit/>
          </a:bodyPr>
          <a:lstStyle/>
          <a:p>
            <a:r>
              <a:rPr lang="ja-JP" altLang="en-US" sz="5400" dirty="0">
                <a:ea typeface="ＤＦ特太ゴシック体" panose="02010609000101010101" pitchFamily="1" charset="-128"/>
              </a:rPr>
              <a:t>あきびん</a:t>
            </a:r>
            <a:endParaRPr kumimoji="1" lang="ja-JP" altLang="en-US" sz="5400" dirty="0">
              <a:ea typeface="ＤＦ特太ゴシック体" panose="02010609000101010101" pitchFamily="1" charset="-128"/>
            </a:endParaRPr>
          </a:p>
        </p:txBody>
      </p:sp>
      <p:sp>
        <p:nvSpPr>
          <p:cNvPr id="35" name="テキスト ボックス 34">
            <a:extLst>
              <a:ext uri="{FF2B5EF4-FFF2-40B4-BE49-F238E27FC236}">
                <a16:creationId xmlns:a16="http://schemas.microsoft.com/office/drawing/2014/main" id="{8578285A-8FF7-4AE4-8A5F-637C1064707C}"/>
              </a:ext>
            </a:extLst>
          </p:cNvPr>
          <p:cNvSpPr txBox="1"/>
          <p:nvPr/>
        </p:nvSpPr>
        <p:spPr>
          <a:xfrm>
            <a:off x="532701" y="6862970"/>
            <a:ext cx="1976823" cy="369332"/>
          </a:xfrm>
          <a:prstGeom prst="rect">
            <a:avLst/>
          </a:prstGeom>
          <a:noFill/>
        </p:spPr>
        <p:txBody>
          <a:bodyPr wrap="none" rtlCol="0">
            <a:spAutoFit/>
          </a:bodyPr>
          <a:lstStyle/>
          <a:p>
            <a:r>
              <a:rPr kumimoji="1" lang="ja-JP" altLang="en-US" b="1" dirty="0"/>
              <a:t>○出し方の注意○</a:t>
            </a:r>
          </a:p>
        </p:txBody>
      </p:sp>
      <p:sp>
        <p:nvSpPr>
          <p:cNvPr id="36" name="テキスト ボックス 35">
            <a:extLst>
              <a:ext uri="{FF2B5EF4-FFF2-40B4-BE49-F238E27FC236}">
                <a16:creationId xmlns:a16="http://schemas.microsoft.com/office/drawing/2014/main" id="{17E2024A-4D1B-4353-9139-EA854F107EE9}"/>
              </a:ext>
            </a:extLst>
          </p:cNvPr>
          <p:cNvSpPr txBox="1"/>
          <p:nvPr/>
        </p:nvSpPr>
        <p:spPr>
          <a:xfrm>
            <a:off x="794181" y="7320184"/>
            <a:ext cx="5563439" cy="1722716"/>
          </a:xfrm>
          <a:prstGeom prst="rect">
            <a:avLst/>
          </a:prstGeom>
          <a:noFill/>
        </p:spPr>
        <p:txBody>
          <a:bodyPr wrap="square" rtlCol="0">
            <a:spAutoFit/>
          </a:bodyPr>
          <a:lstStyle/>
          <a:p>
            <a:pPr indent="-457200">
              <a:lnSpc>
                <a:spcPct val="150000"/>
              </a:lnSpc>
            </a:pPr>
            <a:r>
              <a:rPr kumimoji="1" lang="ja-JP" altLang="en-US" sz="1200" dirty="0"/>
              <a:t>①　</a:t>
            </a:r>
            <a:r>
              <a:rPr lang="ja-JP" altLang="en-US" sz="1200" dirty="0"/>
              <a:t>中を水で軽くすすいで汚れを流して各あきびん専用袋に入れてください。</a:t>
            </a:r>
            <a:endParaRPr lang="en-US" altLang="ja-JP" sz="1200" dirty="0"/>
          </a:p>
          <a:p>
            <a:pPr indent="-457200">
              <a:lnSpc>
                <a:spcPct val="150000"/>
              </a:lnSpc>
            </a:pPr>
            <a:r>
              <a:rPr lang="ja-JP" altLang="en-US" sz="1200" dirty="0"/>
              <a:t>②　</a:t>
            </a:r>
            <a:r>
              <a:rPr lang="ja-JP" altLang="en-US" sz="1200" b="1" u="wavyHeavy" dirty="0">
                <a:uFill>
                  <a:solidFill>
                    <a:srgbClr val="FF0000"/>
                  </a:solidFill>
                </a:uFill>
              </a:rPr>
              <a:t>中にたばこなどの異物は入れないでください。</a:t>
            </a:r>
            <a:endParaRPr lang="en-US" altLang="ja-JP" sz="1200" b="1" u="wavyHeavy" dirty="0">
              <a:uFill>
                <a:solidFill>
                  <a:srgbClr val="FF0000"/>
                </a:solidFill>
              </a:uFill>
            </a:endParaRPr>
          </a:p>
          <a:p>
            <a:pPr indent="-457200">
              <a:lnSpc>
                <a:spcPct val="150000"/>
              </a:lnSpc>
            </a:pPr>
            <a:r>
              <a:rPr lang="ja-JP" altLang="en-US" sz="1200" dirty="0"/>
              <a:t>③　キャップは、素材によってそれぞれ分別してください。</a:t>
            </a:r>
            <a:endParaRPr lang="en-US" altLang="ja-JP" sz="1200" dirty="0"/>
          </a:p>
          <a:p>
            <a:pPr indent="-457200">
              <a:lnSpc>
                <a:spcPct val="150000"/>
              </a:lnSpc>
            </a:pPr>
            <a:r>
              <a:rPr lang="ja-JP" altLang="en-US" sz="1200" dirty="0"/>
              <a:t>　　  　 </a:t>
            </a:r>
            <a:r>
              <a:rPr lang="en-US" altLang="ja-JP" sz="1200" dirty="0"/>
              <a:t>※</a:t>
            </a:r>
            <a:r>
              <a:rPr lang="ja-JP" altLang="en-US" sz="1200" dirty="0"/>
              <a:t>　鉄製は鉄類、プラ製はプラスチックごみへ</a:t>
            </a:r>
            <a:endParaRPr lang="en-US" altLang="ja-JP" sz="1200" dirty="0"/>
          </a:p>
          <a:p>
            <a:pPr indent="-457200">
              <a:lnSpc>
                <a:spcPct val="150000"/>
              </a:lnSpc>
            </a:pPr>
            <a:r>
              <a:rPr lang="ja-JP" altLang="en-US" sz="1200" dirty="0">
                <a:uFill>
                  <a:solidFill>
                    <a:srgbClr val="FF0000"/>
                  </a:solidFill>
                </a:uFill>
              </a:rPr>
              <a:t>④　</a:t>
            </a:r>
            <a:r>
              <a:rPr lang="ja-JP" altLang="en-US" sz="1200" u="wavyHeavy" dirty="0">
                <a:uFill>
                  <a:solidFill>
                    <a:srgbClr val="FF0000"/>
                  </a:solidFill>
                </a:uFill>
              </a:rPr>
              <a:t>びんの</a:t>
            </a:r>
            <a:r>
              <a:rPr lang="ja-JP" altLang="en-US" sz="1200" b="1" u="wavyHeavy" dirty="0">
                <a:uFill>
                  <a:solidFill>
                    <a:srgbClr val="FF0000"/>
                  </a:solidFill>
                </a:uFill>
              </a:rPr>
              <a:t>色ごとの指定袋</a:t>
            </a:r>
            <a:r>
              <a:rPr lang="ja-JP" altLang="en-US" sz="1200" u="wavyHeavy" dirty="0">
                <a:uFill>
                  <a:solidFill>
                    <a:srgbClr val="FF0000"/>
                  </a:solidFill>
                </a:uFill>
              </a:rPr>
              <a:t>で出してください。</a:t>
            </a:r>
            <a:endParaRPr lang="en-US" altLang="ja-JP" sz="1200" u="wavyHeavy" dirty="0">
              <a:uFill>
                <a:solidFill>
                  <a:srgbClr val="FF0000"/>
                </a:solidFill>
              </a:uFill>
            </a:endParaRPr>
          </a:p>
          <a:p>
            <a:pPr indent="-457200">
              <a:lnSpc>
                <a:spcPct val="150000"/>
              </a:lnSpc>
            </a:pPr>
            <a:r>
              <a:rPr lang="ja-JP" altLang="en-US" sz="1200" dirty="0"/>
              <a:t>⑤　割れたあきびんは埋立ごみとして出してください。</a:t>
            </a:r>
            <a:endParaRPr lang="en-US" altLang="ja-JP" sz="1200" b="1" u="wavyHeavy" dirty="0">
              <a:uFill>
                <a:solidFill>
                  <a:srgbClr val="FF0000"/>
                </a:solidFill>
              </a:uFill>
            </a:endParaRPr>
          </a:p>
        </p:txBody>
      </p:sp>
      <p:sp>
        <p:nvSpPr>
          <p:cNvPr id="21" name="テキスト ボックス 20">
            <a:extLst>
              <a:ext uri="{FF2B5EF4-FFF2-40B4-BE49-F238E27FC236}">
                <a16:creationId xmlns:a16="http://schemas.microsoft.com/office/drawing/2014/main" id="{0E9C3215-3ACD-4409-BB92-8F8EFD029D00}"/>
              </a:ext>
            </a:extLst>
          </p:cNvPr>
          <p:cNvSpPr txBox="1"/>
          <p:nvPr/>
        </p:nvSpPr>
        <p:spPr>
          <a:xfrm>
            <a:off x="2769933" y="1236450"/>
            <a:ext cx="1346844" cy="369332"/>
          </a:xfrm>
          <a:prstGeom prst="rect">
            <a:avLst/>
          </a:prstGeom>
          <a:noFill/>
        </p:spPr>
        <p:txBody>
          <a:bodyPr wrap="none" rtlCol="0">
            <a:spAutoFit/>
          </a:bodyPr>
          <a:lstStyle/>
          <a:p>
            <a:r>
              <a:rPr kumimoji="1" lang="ja-JP" altLang="en-US" b="1" dirty="0"/>
              <a:t>最終週水曜</a:t>
            </a:r>
          </a:p>
        </p:txBody>
      </p:sp>
      <p:sp>
        <p:nvSpPr>
          <p:cNvPr id="29" name="テキスト ボックス 28">
            <a:extLst>
              <a:ext uri="{FF2B5EF4-FFF2-40B4-BE49-F238E27FC236}">
                <a16:creationId xmlns:a16="http://schemas.microsoft.com/office/drawing/2014/main" id="{F130C83A-AFEC-498A-95D3-C13451E46968}"/>
              </a:ext>
            </a:extLst>
          </p:cNvPr>
          <p:cNvSpPr txBox="1"/>
          <p:nvPr/>
        </p:nvSpPr>
        <p:spPr>
          <a:xfrm>
            <a:off x="1111821" y="4948273"/>
            <a:ext cx="649537" cy="369332"/>
          </a:xfrm>
          <a:prstGeom prst="rect">
            <a:avLst/>
          </a:prstGeom>
          <a:noFill/>
        </p:spPr>
        <p:txBody>
          <a:bodyPr wrap="none" rtlCol="0">
            <a:spAutoFit/>
          </a:bodyPr>
          <a:lstStyle/>
          <a:p>
            <a:r>
              <a:rPr kumimoji="1" lang="ja-JP" altLang="en-US" b="1" dirty="0"/>
              <a:t>無色</a:t>
            </a:r>
          </a:p>
        </p:txBody>
      </p:sp>
      <p:pic>
        <p:nvPicPr>
          <p:cNvPr id="19" name="図 18">
            <a:extLst>
              <a:ext uri="{FF2B5EF4-FFF2-40B4-BE49-F238E27FC236}">
                <a16:creationId xmlns:a16="http://schemas.microsoft.com/office/drawing/2014/main" id="{5BF9730A-A056-42A1-9F6D-9769FB31E2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63906" y="3168246"/>
            <a:ext cx="651113" cy="1695605"/>
          </a:xfrm>
          <a:prstGeom prst="rect">
            <a:avLst/>
          </a:prstGeom>
        </p:spPr>
      </p:pic>
      <p:pic>
        <p:nvPicPr>
          <p:cNvPr id="28" name="図 27">
            <a:extLst>
              <a:ext uri="{FF2B5EF4-FFF2-40B4-BE49-F238E27FC236}">
                <a16:creationId xmlns:a16="http://schemas.microsoft.com/office/drawing/2014/main" id="{DA8151C2-AD5E-4125-962D-CC3665A2FA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4902" y="3186978"/>
            <a:ext cx="651113" cy="1695605"/>
          </a:xfrm>
          <a:prstGeom prst="rect">
            <a:avLst/>
          </a:prstGeom>
        </p:spPr>
      </p:pic>
      <p:pic>
        <p:nvPicPr>
          <p:cNvPr id="30" name="図 29">
            <a:extLst>
              <a:ext uri="{FF2B5EF4-FFF2-40B4-BE49-F238E27FC236}">
                <a16:creationId xmlns:a16="http://schemas.microsoft.com/office/drawing/2014/main" id="{B29C4529-DD9B-4403-91D8-98A14977355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41806" y="3168246"/>
            <a:ext cx="651113" cy="1695605"/>
          </a:xfrm>
          <a:prstGeom prst="rect">
            <a:avLst/>
          </a:prstGeom>
        </p:spPr>
      </p:pic>
      <p:pic>
        <p:nvPicPr>
          <p:cNvPr id="31" name="図 30">
            <a:extLst>
              <a:ext uri="{FF2B5EF4-FFF2-40B4-BE49-F238E27FC236}">
                <a16:creationId xmlns:a16="http://schemas.microsoft.com/office/drawing/2014/main" id="{15DDA9A6-F385-47CE-A040-1C1BE02A068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208858" y="3168246"/>
            <a:ext cx="651113" cy="1695605"/>
          </a:xfrm>
          <a:prstGeom prst="rect">
            <a:avLst/>
          </a:prstGeom>
        </p:spPr>
      </p:pic>
      <p:sp>
        <p:nvSpPr>
          <p:cNvPr id="32" name="テキスト ボックス 31">
            <a:extLst>
              <a:ext uri="{FF2B5EF4-FFF2-40B4-BE49-F238E27FC236}">
                <a16:creationId xmlns:a16="http://schemas.microsoft.com/office/drawing/2014/main" id="{CEF5C40D-B04F-44E3-B38E-95E2914AFBB8}"/>
              </a:ext>
            </a:extLst>
          </p:cNvPr>
          <p:cNvSpPr txBox="1"/>
          <p:nvPr/>
        </p:nvSpPr>
        <p:spPr>
          <a:xfrm>
            <a:off x="2471229" y="4954369"/>
            <a:ext cx="649537" cy="369332"/>
          </a:xfrm>
          <a:prstGeom prst="rect">
            <a:avLst/>
          </a:prstGeom>
          <a:noFill/>
        </p:spPr>
        <p:txBody>
          <a:bodyPr wrap="none" rtlCol="0">
            <a:spAutoFit/>
          </a:bodyPr>
          <a:lstStyle/>
          <a:p>
            <a:r>
              <a:rPr kumimoji="1" lang="ja-JP" altLang="en-US" b="1" dirty="0"/>
              <a:t>茶色</a:t>
            </a:r>
          </a:p>
        </p:txBody>
      </p:sp>
      <p:sp>
        <p:nvSpPr>
          <p:cNvPr id="33" name="テキスト ボックス 32">
            <a:extLst>
              <a:ext uri="{FF2B5EF4-FFF2-40B4-BE49-F238E27FC236}">
                <a16:creationId xmlns:a16="http://schemas.microsoft.com/office/drawing/2014/main" id="{F671ABF3-075E-4C99-A34C-0AEAEC718BB5}"/>
              </a:ext>
            </a:extLst>
          </p:cNvPr>
          <p:cNvSpPr txBox="1"/>
          <p:nvPr/>
        </p:nvSpPr>
        <p:spPr>
          <a:xfrm>
            <a:off x="4428045" y="4948273"/>
            <a:ext cx="862737" cy="369332"/>
          </a:xfrm>
          <a:prstGeom prst="rect">
            <a:avLst/>
          </a:prstGeom>
          <a:noFill/>
        </p:spPr>
        <p:txBody>
          <a:bodyPr wrap="none" rtlCol="0">
            <a:spAutoFit/>
          </a:bodyPr>
          <a:lstStyle/>
          <a:p>
            <a:r>
              <a:rPr kumimoji="1" lang="ja-JP" altLang="en-US" b="1" dirty="0"/>
              <a:t>その他</a:t>
            </a:r>
          </a:p>
        </p:txBody>
      </p:sp>
      <p:sp>
        <p:nvSpPr>
          <p:cNvPr id="27" name="フッター プレースホルダー 3">
            <a:extLst>
              <a:ext uri="{FF2B5EF4-FFF2-40B4-BE49-F238E27FC236}">
                <a16:creationId xmlns:a16="http://schemas.microsoft.com/office/drawing/2014/main" id="{AE9E00EB-9B8A-4E26-83F6-A333376B3D88}"/>
              </a:ext>
            </a:extLst>
          </p:cNvPr>
          <p:cNvSpPr>
            <a:spLocks noGrp="1"/>
          </p:cNvSpPr>
          <p:nvPr>
            <p:ph type="ftr" sz="quarter" idx="11"/>
          </p:nvPr>
        </p:nvSpPr>
        <p:spPr>
          <a:xfrm>
            <a:off x="2271713" y="9266741"/>
            <a:ext cx="2314575" cy="527403"/>
          </a:xfrm>
        </p:spPr>
        <p:txBody>
          <a:bodyPr/>
          <a:lstStyle/>
          <a:p>
            <a:r>
              <a:rPr kumimoji="1" lang="en-US" altLang="ja-JP" sz="1600" dirty="0">
                <a:latin typeface="+mn-ea"/>
              </a:rPr>
              <a:t>10</a:t>
            </a:r>
            <a:endParaRPr kumimoji="1" lang="ja-JP" altLang="en-US" dirty="0">
              <a:latin typeface="+mn-ea"/>
            </a:endParaRPr>
          </a:p>
        </p:txBody>
      </p:sp>
    </p:spTree>
    <p:extLst>
      <p:ext uri="{BB962C8B-B14F-4D97-AF65-F5344CB8AC3E}">
        <p14:creationId xmlns:p14="http://schemas.microsoft.com/office/powerpoint/2010/main" val="407318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2701" y="1522962"/>
            <a:ext cx="1107996" cy="369332"/>
          </a:xfrm>
          <a:prstGeom prst="rect">
            <a:avLst/>
          </a:prstGeom>
          <a:noFill/>
        </p:spPr>
        <p:txBody>
          <a:bodyPr wrap="none" rtlCol="0">
            <a:spAutoFit/>
          </a:bodyPr>
          <a:lstStyle/>
          <a:p>
            <a:r>
              <a:rPr kumimoji="1" lang="ja-JP" altLang="en-US" b="1" dirty="0"/>
              <a:t>○対象○</a:t>
            </a:r>
          </a:p>
        </p:txBody>
      </p:sp>
      <p:sp>
        <p:nvSpPr>
          <p:cNvPr id="25" name="テキスト ボックス 24"/>
          <p:cNvSpPr txBox="1"/>
          <p:nvPr/>
        </p:nvSpPr>
        <p:spPr>
          <a:xfrm>
            <a:off x="532701" y="5466433"/>
            <a:ext cx="1569660" cy="369332"/>
          </a:xfrm>
          <a:prstGeom prst="rect">
            <a:avLst/>
          </a:prstGeom>
          <a:noFill/>
        </p:spPr>
        <p:txBody>
          <a:bodyPr wrap="none" rtlCol="0">
            <a:spAutoFit/>
          </a:bodyPr>
          <a:lstStyle/>
          <a:p>
            <a:r>
              <a:rPr kumimoji="1" lang="ja-JP" altLang="en-US" b="1" dirty="0"/>
              <a:t>○排出方法○</a:t>
            </a:r>
          </a:p>
        </p:txBody>
      </p:sp>
      <p:sp>
        <p:nvSpPr>
          <p:cNvPr id="26" name="テキスト ボックス 25"/>
          <p:cNvSpPr txBox="1"/>
          <p:nvPr/>
        </p:nvSpPr>
        <p:spPr>
          <a:xfrm>
            <a:off x="781988" y="5833225"/>
            <a:ext cx="5432883" cy="891719"/>
          </a:xfrm>
          <a:prstGeom prst="rect">
            <a:avLst/>
          </a:prstGeom>
          <a:noFill/>
        </p:spPr>
        <p:txBody>
          <a:bodyPr wrap="square" rtlCol="0">
            <a:spAutoFit/>
          </a:bodyPr>
          <a:lstStyle/>
          <a:p>
            <a:pPr>
              <a:lnSpc>
                <a:spcPct val="150000"/>
              </a:lnSpc>
            </a:pPr>
            <a:r>
              <a:rPr kumimoji="1" lang="ja-JP" altLang="en-US" sz="1200" dirty="0"/>
              <a:t>各回収ボックス設置場所へご持参ください。</a:t>
            </a:r>
            <a:endParaRPr kumimoji="1" lang="en-US" altLang="ja-JP" sz="1200" dirty="0"/>
          </a:p>
          <a:p>
            <a:pPr>
              <a:lnSpc>
                <a:spcPct val="150000"/>
              </a:lnSpc>
            </a:pPr>
            <a:r>
              <a:rPr lang="ja-JP" altLang="en-US" sz="1200" b="1" dirty="0"/>
              <a:t>◇占冠村役場　　◇占冠地域交流館　　◇双珠別住民センター</a:t>
            </a:r>
            <a:endParaRPr lang="en-US" altLang="ja-JP" sz="1200" b="1" dirty="0"/>
          </a:p>
          <a:p>
            <a:pPr>
              <a:lnSpc>
                <a:spcPct val="150000"/>
              </a:lnSpc>
            </a:pPr>
            <a:r>
              <a:rPr lang="ja-JP" altLang="en-US" sz="1200" b="1" dirty="0"/>
              <a:t>◇トマムコミュニティセンター（トマム支所）　</a:t>
            </a:r>
            <a:endParaRPr kumimoji="1" lang="ja-JP" altLang="en-US" sz="1200" b="1" u="wavyDbl" dirty="0"/>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643127" y="2902345"/>
            <a:ext cx="1371385" cy="1381111"/>
          </a:xfrm>
          <a:prstGeom prst="rect">
            <a:avLst/>
          </a:prstGeom>
        </p:spPr>
      </p:pic>
      <p:sp>
        <p:nvSpPr>
          <p:cNvPr id="23" name="環状矢印 1">
            <a:extLst>
              <a:ext uri="{FF2B5EF4-FFF2-40B4-BE49-F238E27FC236}">
                <a16:creationId xmlns:a16="http://schemas.microsoft.com/office/drawing/2014/main" id="{D3852B45-EBD7-4269-917D-E967A25B5FE0}"/>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5DE5E036-BAD4-4A24-BB2C-1D6B98381E82}"/>
              </a:ext>
            </a:extLst>
          </p:cNvPr>
          <p:cNvSpPr txBox="1"/>
          <p:nvPr/>
        </p:nvSpPr>
        <p:spPr>
          <a:xfrm>
            <a:off x="2014513" y="375582"/>
            <a:ext cx="2954655" cy="923330"/>
          </a:xfrm>
          <a:prstGeom prst="rect">
            <a:avLst/>
          </a:prstGeom>
          <a:noFill/>
        </p:spPr>
        <p:txBody>
          <a:bodyPr wrap="none" rtlCol="0">
            <a:spAutoFit/>
          </a:bodyPr>
          <a:lstStyle/>
          <a:p>
            <a:r>
              <a:rPr lang="ja-JP" altLang="en-US" sz="5400" dirty="0">
                <a:ea typeface="ＤＦ特太ゴシック体" panose="02010609000101010101" pitchFamily="1" charset="-128"/>
              </a:rPr>
              <a:t>紙パック</a:t>
            </a:r>
            <a:endParaRPr kumimoji="1" lang="ja-JP" altLang="en-US" sz="5400" dirty="0">
              <a:ea typeface="ＤＦ特太ゴシック体" panose="02010609000101010101" pitchFamily="1" charset="-128"/>
            </a:endParaRPr>
          </a:p>
        </p:txBody>
      </p:sp>
      <p:sp>
        <p:nvSpPr>
          <p:cNvPr id="35" name="テキスト ボックス 34">
            <a:extLst>
              <a:ext uri="{FF2B5EF4-FFF2-40B4-BE49-F238E27FC236}">
                <a16:creationId xmlns:a16="http://schemas.microsoft.com/office/drawing/2014/main" id="{8578285A-8FF7-4AE4-8A5F-637C1064707C}"/>
              </a:ext>
            </a:extLst>
          </p:cNvPr>
          <p:cNvSpPr txBox="1"/>
          <p:nvPr/>
        </p:nvSpPr>
        <p:spPr>
          <a:xfrm>
            <a:off x="532701" y="7070233"/>
            <a:ext cx="1976823" cy="369331"/>
          </a:xfrm>
          <a:prstGeom prst="rect">
            <a:avLst/>
          </a:prstGeom>
          <a:noFill/>
        </p:spPr>
        <p:txBody>
          <a:bodyPr wrap="none" rtlCol="0">
            <a:spAutoFit/>
          </a:bodyPr>
          <a:lstStyle/>
          <a:p>
            <a:r>
              <a:rPr kumimoji="1" lang="ja-JP" altLang="en-US" b="1" dirty="0"/>
              <a:t>○出し方の注意○</a:t>
            </a:r>
          </a:p>
        </p:txBody>
      </p:sp>
      <p:pic>
        <p:nvPicPr>
          <p:cNvPr id="39" name="図 38">
            <a:extLst>
              <a:ext uri="{FF2B5EF4-FFF2-40B4-BE49-F238E27FC236}">
                <a16:creationId xmlns:a16="http://schemas.microsoft.com/office/drawing/2014/main" id="{4C79BC6E-E6B2-48C0-8D55-E510C75E8F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55860" y="3686049"/>
            <a:ext cx="1348861" cy="1358428"/>
          </a:xfrm>
          <a:prstGeom prst="rect">
            <a:avLst/>
          </a:prstGeom>
        </p:spPr>
      </p:pic>
      <p:pic>
        <p:nvPicPr>
          <p:cNvPr id="40" name="図 39">
            <a:extLst>
              <a:ext uri="{FF2B5EF4-FFF2-40B4-BE49-F238E27FC236}">
                <a16:creationId xmlns:a16="http://schemas.microsoft.com/office/drawing/2014/main" id="{EFD3922F-4C92-4D73-8689-A424A964708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07367" y="3336582"/>
            <a:ext cx="1371385" cy="1381112"/>
          </a:xfrm>
          <a:prstGeom prst="rect">
            <a:avLst/>
          </a:prstGeom>
        </p:spPr>
      </p:pic>
      <p:sp>
        <p:nvSpPr>
          <p:cNvPr id="21" name="テキスト ボックス 20">
            <a:extLst>
              <a:ext uri="{FF2B5EF4-FFF2-40B4-BE49-F238E27FC236}">
                <a16:creationId xmlns:a16="http://schemas.microsoft.com/office/drawing/2014/main" id="{0E9C3215-3ACD-4409-BB92-8F8EFD029D00}"/>
              </a:ext>
            </a:extLst>
          </p:cNvPr>
          <p:cNvSpPr txBox="1"/>
          <p:nvPr/>
        </p:nvSpPr>
        <p:spPr>
          <a:xfrm>
            <a:off x="2769933" y="1236450"/>
            <a:ext cx="1436612" cy="369332"/>
          </a:xfrm>
          <a:prstGeom prst="rect">
            <a:avLst/>
          </a:prstGeom>
          <a:noFill/>
        </p:spPr>
        <p:txBody>
          <a:bodyPr wrap="none" rtlCol="0">
            <a:spAutoFit/>
          </a:bodyPr>
          <a:lstStyle/>
          <a:p>
            <a:r>
              <a:rPr kumimoji="1" lang="ja-JP" altLang="en-US" b="1" dirty="0"/>
              <a:t>回収</a:t>
            </a:r>
            <a:r>
              <a:rPr lang="ja-JP" altLang="en-US" b="1" dirty="0"/>
              <a:t>ボックス</a:t>
            </a:r>
            <a:endParaRPr kumimoji="1" lang="ja-JP" altLang="en-US" b="1" dirty="0"/>
          </a:p>
        </p:txBody>
      </p:sp>
      <p:sp>
        <p:nvSpPr>
          <p:cNvPr id="2" name="矢印: ストライプ 1">
            <a:extLst>
              <a:ext uri="{FF2B5EF4-FFF2-40B4-BE49-F238E27FC236}">
                <a16:creationId xmlns:a16="http://schemas.microsoft.com/office/drawing/2014/main" id="{3AACA168-C217-4ED9-BF60-E164A4D3381C}"/>
              </a:ext>
            </a:extLst>
          </p:cNvPr>
          <p:cNvSpPr/>
          <p:nvPr/>
        </p:nvSpPr>
        <p:spPr>
          <a:xfrm>
            <a:off x="2963217" y="3641082"/>
            <a:ext cx="1052550" cy="7013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11">
            <a:extLst>
              <a:ext uri="{FF2B5EF4-FFF2-40B4-BE49-F238E27FC236}">
                <a16:creationId xmlns:a16="http://schemas.microsoft.com/office/drawing/2014/main" id="{FDDDBF3A-FB36-4E1B-B22D-731CA58F24DF}"/>
              </a:ext>
            </a:extLst>
          </p:cNvPr>
          <p:cNvGraphicFramePr>
            <a:graphicFrameLocks noGrp="1"/>
          </p:cNvGraphicFramePr>
          <p:nvPr>
            <p:extLst>
              <p:ext uri="{D42A27DB-BD31-4B8C-83A1-F6EECF244321}">
                <p14:modId xmlns:p14="http://schemas.microsoft.com/office/powerpoint/2010/main" val="1939647364"/>
              </p:ext>
            </p:extLst>
          </p:nvPr>
        </p:nvGraphicFramePr>
        <p:xfrm>
          <a:off x="643128" y="1953768"/>
          <a:ext cx="1514899" cy="741680"/>
        </p:xfrm>
        <a:graphic>
          <a:graphicData uri="http://schemas.openxmlformats.org/drawingml/2006/table">
            <a:tbl>
              <a:tblPr firstRow="1" bandRow="1">
                <a:tableStyleId>{00A15C55-8517-42AA-B614-E9B94910E393}</a:tableStyleId>
              </a:tblPr>
              <a:tblGrid>
                <a:gridCol w="1514899">
                  <a:extLst>
                    <a:ext uri="{9D8B030D-6E8A-4147-A177-3AD203B41FA5}">
                      <a16:colId xmlns:a16="http://schemas.microsoft.com/office/drawing/2014/main" val="639248187"/>
                    </a:ext>
                  </a:extLst>
                </a:gridCol>
              </a:tblGrid>
              <a:tr h="370840">
                <a:tc>
                  <a:txBody>
                    <a:bodyPr/>
                    <a:lstStyle/>
                    <a:p>
                      <a:pPr algn="ctr">
                        <a:lnSpc>
                          <a:spcPct val="150000"/>
                        </a:lnSpc>
                      </a:pPr>
                      <a:r>
                        <a:rPr kumimoji="1" lang="ja-JP" altLang="en-US" sz="1200" dirty="0">
                          <a:solidFill>
                            <a:schemeClr val="tx1"/>
                          </a:solidFill>
                        </a:rPr>
                        <a:t>種　　　　　類</a:t>
                      </a:r>
                    </a:p>
                  </a:txBody>
                  <a:tcPr/>
                </a:tc>
                <a:extLst>
                  <a:ext uri="{0D108BD9-81ED-4DB2-BD59-A6C34878D82A}">
                    <a16:rowId xmlns:a16="http://schemas.microsoft.com/office/drawing/2014/main" val="1982799538"/>
                  </a:ext>
                </a:extLst>
              </a:tr>
              <a:tr h="370840">
                <a:tc>
                  <a:txBody>
                    <a:bodyPr/>
                    <a:lstStyle/>
                    <a:p>
                      <a:pPr algn="dist">
                        <a:lnSpc>
                          <a:spcPts val="2000"/>
                        </a:lnSpc>
                      </a:pPr>
                      <a:r>
                        <a:rPr kumimoji="1" lang="ja-JP" altLang="en-US" sz="1200" dirty="0"/>
                        <a:t>紙パック</a:t>
                      </a:r>
                    </a:p>
                  </a:txBody>
                  <a:tcPr/>
                </a:tc>
                <a:extLst>
                  <a:ext uri="{0D108BD9-81ED-4DB2-BD59-A6C34878D82A}">
                    <a16:rowId xmlns:a16="http://schemas.microsoft.com/office/drawing/2014/main" val="1890316902"/>
                  </a:ext>
                </a:extLst>
              </a:tr>
            </a:tbl>
          </a:graphicData>
        </a:graphic>
      </p:graphicFrame>
      <p:graphicFrame>
        <p:nvGraphicFramePr>
          <p:cNvPr id="18" name="表 13">
            <a:extLst>
              <a:ext uri="{FF2B5EF4-FFF2-40B4-BE49-F238E27FC236}">
                <a16:creationId xmlns:a16="http://schemas.microsoft.com/office/drawing/2014/main" id="{14539997-4679-4474-B3EE-BACA08A01364}"/>
              </a:ext>
            </a:extLst>
          </p:cNvPr>
          <p:cNvGraphicFramePr>
            <a:graphicFrameLocks noGrp="1"/>
          </p:cNvGraphicFramePr>
          <p:nvPr>
            <p:extLst>
              <p:ext uri="{D42A27DB-BD31-4B8C-83A1-F6EECF244321}">
                <p14:modId xmlns:p14="http://schemas.microsoft.com/office/powerpoint/2010/main" val="719642520"/>
              </p:ext>
            </p:extLst>
          </p:nvPr>
        </p:nvGraphicFramePr>
        <p:xfrm>
          <a:off x="2167128" y="1953768"/>
          <a:ext cx="4047744" cy="741680"/>
        </p:xfrm>
        <a:graphic>
          <a:graphicData uri="http://schemas.openxmlformats.org/drawingml/2006/table">
            <a:tbl>
              <a:tblPr firstRow="1" bandRow="1">
                <a:tableStyleId>{00A15C55-8517-42AA-B614-E9B94910E393}</a:tableStyleId>
              </a:tblPr>
              <a:tblGrid>
                <a:gridCol w="4047744">
                  <a:extLst>
                    <a:ext uri="{9D8B030D-6E8A-4147-A177-3AD203B41FA5}">
                      <a16:colId xmlns:a16="http://schemas.microsoft.com/office/drawing/2014/main" val="902237735"/>
                    </a:ext>
                  </a:extLst>
                </a:gridCol>
              </a:tblGrid>
              <a:tr h="370840">
                <a:tc>
                  <a:txBody>
                    <a:bodyPr/>
                    <a:lstStyle/>
                    <a:p>
                      <a:pPr algn="ctr">
                        <a:lnSpc>
                          <a:spcPct val="150000"/>
                        </a:lnSpc>
                      </a:pPr>
                      <a:r>
                        <a:rPr kumimoji="1" lang="ja-JP" altLang="en-US" sz="1200" dirty="0">
                          <a:solidFill>
                            <a:schemeClr val="tx1"/>
                          </a:solidFill>
                        </a:rPr>
                        <a:t>主　　　な　　　製　　　品</a:t>
                      </a:r>
                    </a:p>
                  </a:txBody>
                  <a:tcPr/>
                </a:tc>
                <a:extLst>
                  <a:ext uri="{0D108BD9-81ED-4DB2-BD59-A6C34878D82A}">
                    <a16:rowId xmlns:a16="http://schemas.microsoft.com/office/drawing/2014/main" val="3531170335"/>
                  </a:ext>
                </a:extLst>
              </a:tr>
              <a:tr h="370840">
                <a:tc>
                  <a:txBody>
                    <a:bodyPr/>
                    <a:lstStyle/>
                    <a:p>
                      <a:pPr algn="l">
                        <a:lnSpc>
                          <a:spcPts val="2000"/>
                        </a:lnSpc>
                      </a:pPr>
                      <a:r>
                        <a:rPr kumimoji="1" lang="ja-JP" altLang="en-US" sz="1200" dirty="0"/>
                        <a:t>牛乳、ジュース、お酒　など</a:t>
                      </a:r>
                    </a:p>
                  </a:txBody>
                  <a:tcPr/>
                </a:tc>
                <a:extLst>
                  <a:ext uri="{0D108BD9-81ED-4DB2-BD59-A6C34878D82A}">
                    <a16:rowId xmlns:a16="http://schemas.microsoft.com/office/drawing/2014/main" val="899452475"/>
                  </a:ext>
                </a:extLst>
              </a:tr>
            </a:tbl>
          </a:graphicData>
        </a:graphic>
      </p:graphicFrame>
      <p:pic>
        <p:nvPicPr>
          <p:cNvPr id="19" name="図 18">
            <a:extLst>
              <a:ext uri="{FF2B5EF4-FFF2-40B4-BE49-F238E27FC236}">
                <a16:creationId xmlns:a16="http://schemas.microsoft.com/office/drawing/2014/main" id="{4BB8BFA8-026D-4046-A694-F47916C07B1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919607" y="4738936"/>
            <a:ext cx="757631" cy="612540"/>
          </a:xfrm>
          <a:prstGeom prst="rect">
            <a:avLst/>
          </a:prstGeom>
        </p:spPr>
      </p:pic>
      <p:sp>
        <p:nvSpPr>
          <p:cNvPr id="29" name="テキスト ボックス 28">
            <a:extLst>
              <a:ext uri="{FF2B5EF4-FFF2-40B4-BE49-F238E27FC236}">
                <a16:creationId xmlns:a16="http://schemas.microsoft.com/office/drawing/2014/main" id="{79FD84F8-98B6-44C3-BFA6-4B323B5C67B9}"/>
              </a:ext>
            </a:extLst>
          </p:cNvPr>
          <p:cNvSpPr txBox="1"/>
          <p:nvPr/>
        </p:nvSpPr>
        <p:spPr>
          <a:xfrm>
            <a:off x="3684333" y="4741009"/>
            <a:ext cx="2530538" cy="646331"/>
          </a:xfrm>
          <a:prstGeom prst="rect">
            <a:avLst/>
          </a:prstGeom>
          <a:noFill/>
        </p:spPr>
        <p:txBody>
          <a:bodyPr wrap="square" rtlCol="0">
            <a:spAutoFit/>
          </a:bodyPr>
          <a:lstStyle/>
          <a:p>
            <a:r>
              <a:rPr kumimoji="1" lang="ja-JP" altLang="en-US" b="1" dirty="0">
                <a:solidFill>
                  <a:srgbClr val="FF0000"/>
                </a:solidFill>
              </a:rPr>
              <a:t>このマークが付いている場合は紙パックです</a:t>
            </a:r>
          </a:p>
        </p:txBody>
      </p:sp>
      <p:sp>
        <p:nvSpPr>
          <p:cNvPr id="30" name="テキスト ボックス 29">
            <a:extLst>
              <a:ext uri="{FF2B5EF4-FFF2-40B4-BE49-F238E27FC236}">
                <a16:creationId xmlns:a16="http://schemas.microsoft.com/office/drawing/2014/main" id="{B2A92473-B683-4A45-B867-AE327FB1CD63}"/>
              </a:ext>
            </a:extLst>
          </p:cNvPr>
          <p:cNvSpPr txBox="1"/>
          <p:nvPr/>
        </p:nvSpPr>
        <p:spPr>
          <a:xfrm>
            <a:off x="794181" y="7454296"/>
            <a:ext cx="5563439" cy="1448730"/>
          </a:xfrm>
          <a:prstGeom prst="rect">
            <a:avLst/>
          </a:prstGeom>
          <a:noFill/>
        </p:spPr>
        <p:txBody>
          <a:bodyPr wrap="square" rtlCol="0">
            <a:spAutoFit/>
          </a:bodyPr>
          <a:lstStyle/>
          <a:p>
            <a:pPr indent="-457200">
              <a:lnSpc>
                <a:spcPct val="150000"/>
              </a:lnSpc>
            </a:pPr>
            <a:r>
              <a:rPr kumimoji="1" lang="ja-JP" altLang="en-US" sz="1200" dirty="0"/>
              <a:t>①　</a:t>
            </a:r>
            <a:r>
              <a:rPr lang="ja-JP" altLang="en-US" sz="1200" b="1" u="wavyHeavy" dirty="0">
                <a:uFill>
                  <a:solidFill>
                    <a:srgbClr val="FF0000"/>
                  </a:solidFill>
                </a:uFill>
              </a:rPr>
              <a:t>中を水で軽くすすいで開いて束ねるか、たたんでください。</a:t>
            </a:r>
            <a:endParaRPr lang="en-US" altLang="ja-JP" sz="1200" b="1" u="wavyHeavy" dirty="0">
              <a:uFill>
                <a:solidFill>
                  <a:srgbClr val="FF0000"/>
                </a:solidFill>
              </a:uFill>
            </a:endParaRPr>
          </a:p>
          <a:p>
            <a:pPr indent="-457200">
              <a:lnSpc>
                <a:spcPct val="150000"/>
              </a:lnSpc>
            </a:pPr>
            <a:r>
              <a:rPr lang="ja-JP" altLang="en-US" sz="1200" dirty="0"/>
              <a:t>②　汚れているものや、内側が金、銀色のパック、紙パックマークがついていないも　</a:t>
            </a:r>
            <a:endParaRPr lang="en-US" altLang="ja-JP" sz="1200" dirty="0"/>
          </a:p>
          <a:p>
            <a:pPr indent="-457200">
              <a:lnSpc>
                <a:spcPct val="150000"/>
              </a:lnSpc>
            </a:pPr>
            <a:r>
              <a:rPr lang="ja-JP" altLang="en-US" sz="1200" dirty="0"/>
              <a:t>　　 のは埋立ごみで出してください。</a:t>
            </a:r>
            <a:endParaRPr lang="en-US" altLang="ja-JP" sz="1200" dirty="0"/>
          </a:p>
          <a:p>
            <a:pPr indent="-457200">
              <a:lnSpc>
                <a:spcPct val="150000"/>
              </a:lnSpc>
            </a:pPr>
            <a:r>
              <a:rPr lang="ja-JP" altLang="en-US" sz="1200" dirty="0">
                <a:uFill>
                  <a:solidFill>
                    <a:srgbClr val="FF0000"/>
                  </a:solidFill>
                </a:uFill>
              </a:rPr>
              <a:t>③　キャップ式のものは、注ぎ口部分と紙パック部分を切り離し分別してください。</a:t>
            </a:r>
            <a:endParaRPr lang="en-US" altLang="ja-JP" sz="1200" dirty="0">
              <a:uFill>
                <a:solidFill>
                  <a:srgbClr val="FF0000"/>
                </a:solidFill>
              </a:uFill>
            </a:endParaRPr>
          </a:p>
          <a:p>
            <a:pPr indent="-457200">
              <a:lnSpc>
                <a:spcPct val="150000"/>
              </a:lnSpc>
            </a:pPr>
            <a:r>
              <a:rPr lang="ja-JP" altLang="en-US" sz="1200" dirty="0">
                <a:uFill>
                  <a:solidFill>
                    <a:srgbClr val="FF0000"/>
                  </a:solidFill>
                </a:uFill>
              </a:rPr>
              <a:t>　　　　</a:t>
            </a:r>
            <a:r>
              <a:rPr lang="en-US" altLang="ja-JP" sz="1200" dirty="0">
                <a:uFill>
                  <a:solidFill>
                    <a:srgbClr val="FF0000"/>
                  </a:solidFill>
                </a:uFill>
              </a:rPr>
              <a:t>※</a:t>
            </a:r>
            <a:r>
              <a:rPr lang="ja-JP" altLang="en-US" sz="1200" dirty="0">
                <a:uFill>
                  <a:solidFill>
                    <a:srgbClr val="FF0000"/>
                  </a:solidFill>
                </a:uFill>
              </a:rPr>
              <a:t>　注ぎ口部分は埋立ごみです。</a:t>
            </a:r>
            <a:endParaRPr lang="en-US" altLang="ja-JP" sz="1200" dirty="0">
              <a:uFill>
                <a:solidFill>
                  <a:srgbClr val="FF0000"/>
                </a:solidFill>
              </a:uFill>
            </a:endParaRPr>
          </a:p>
        </p:txBody>
      </p:sp>
      <p:sp>
        <p:nvSpPr>
          <p:cNvPr id="27" name="フッター プレースホルダー 3">
            <a:extLst>
              <a:ext uri="{FF2B5EF4-FFF2-40B4-BE49-F238E27FC236}">
                <a16:creationId xmlns:a16="http://schemas.microsoft.com/office/drawing/2014/main" id="{02B6DBE8-87B6-44CD-BB80-5BEEBE1BE63A}"/>
              </a:ext>
            </a:extLst>
          </p:cNvPr>
          <p:cNvSpPr>
            <a:spLocks noGrp="1"/>
          </p:cNvSpPr>
          <p:nvPr>
            <p:ph type="ftr" sz="quarter" idx="11"/>
          </p:nvPr>
        </p:nvSpPr>
        <p:spPr>
          <a:xfrm>
            <a:off x="2271713" y="9266741"/>
            <a:ext cx="2314575" cy="527403"/>
          </a:xfrm>
        </p:spPr>
        <p:txBody>
          <a:bodyPr/>
          <a:lstStyle/>
          <a:p>
            <a:r>
              <a:rPr kumimoji="1" lang="en-US" altLang="ja-JP" sz="1600" dirty="0">
                <a:latin typeface="+mn-ea"/>
              </a:rPr>
              <a:t>11</a:t>
            </a:r>
            <a:endParaRPr kumimoji="1" lang="ja-JP" altLang="en-US" dirty="0">
              <a:latin typeface="+mn-ea"/>
            </a:endParaRPr>
          </a:p>
        </p:txBody>
      </p:sp>
    </p:spTree>
    <p:extLst>
      <p:ext uri="{BB962C8B-B14F-4D97-AF65-F5344CB8AC3E}">
        <p14:creationId xmlns:p14="http://schemas.microsoft.com/office/powerpoint/2010/main" val="1260959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1C85D37F-10A1-468B-AAFB-DD04E1DA1247}"/>
              </a:ext>
            </a:extLst>
          </p:cNvPr>
          <p:cNvSpPr txBox="1"/>
          <p:nvPr/>
        </p:nvSpPr>
        <p:spPr>
          <a:xfrm>
            <a:off x="532701" y="1522962"/>
            <a:ext cx="1107996" cy="369332"/>
          </a:xfrm>
          <a:prstGeom prst="rect">
            <a:avLst/>
          </a:prstGeom>
          <a:noFill/>
        </p:spPr>
        <p:txBody>
          <a:bodyPr wrap="none" rtlCol="0">
            <a:spAutoFit/>
          </a:bodyPr>
          <a:lstStyle/>
          <a:p>
            <a:r>
              <a:rPr kumimoji="1" lang="ja-JP" altLang="en-US" b="1" dirty="0"/>
              <a:t>○対象○</a:t>
            </a:r>
          </a:p>
        </p:txBody>
      </p:sp>
      <p:sp>
        <p:nvSpPr>
          <p:cNvPr id="46" name="テキスト ボックス 45">
            <a:extLst>
              <a:ext uri="{FF2B5EF4-FFF2-40B4-BE49-F238E27FC236}">
                <a16:creationId xmlns:a16="http://schemas.microsoft.com/office/drawing/2014/main" id="{52286B33-566D-495C-A252-FB097A9F76DB}"/>
              </a:ext>
            </a:extLst>
          </p:cNvPr>
          <p:cNvSpPr txBox="1"/>
          <p:nvPr/>
        </p:nvSpPr>
        <p:spPr>
          <a:xfrm>
            <a:off x="532701" y="5332321"/>
            <a:ext cx="1569660" cy="369332"/>
          </a:xfrm>
          <a:prstGeom prst="rect">
            <a:avLst/>
          </a:prstGeom>
          <a:noFill/>
        </p:spPr>
        <p:txBody>
          <a:bodyPr wrap="none" rtlCol="0">
            <a:spAutoFit/>
          </a:bodyPr>
          <a:lstStyle/>
          <a:p>
            <a:r>
              <a:rPr kumimoji="1" lang="ja-JP" altLang="en-US" b="1" dirty="0"/>
              <a:t>○排出方法○</a:t>
            </a:r>
          </a:p>
        </p:txBody>
      </p:sp>
      <p:pic>
        <p:nvPicPr>
          <p:cNvPr id="48" name="図 47">
            <a:extLst>
              <a:ext uri="{FF2B5EF4-FFF2-40B4-BE49-F238E27FC236}">
                <a16:creationId xmlns:a16="http://schemas.microsoft.com/office/drawing/2014/main" id="{6B6B1564-6CD4-467D-A414-ED22C6825C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694" y="3341257"/>
            <a:ext cx="897722" cy="1381111"/>
          </a:xfrm>
          <a:prstGeom prst="rect">
            <a:avLst/>
          </a:prstGeom>
        </p:spPr>
      </p:pic>
      <p:sp>
        <p:nvSpPr>
          <p:cNvPr id="49" name="環状矢印 1">
            <a:extLst>
              <a:ext uri="{FF2B5EF4-FFF2-40B4-BE49-F238E27FC236}">
                <a16:creationId xmlns:a16="http://schemas.microsoft.com/office/drawing/2014/main" id="{BD63DB39-3DD8-4858-908B-2612ED5A1733}"/>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テキスト ボックス 49">
            <a:extLst>
              <a:ext uri="{FF2B5EF4-FFF2-40B4-BE49-F238E27FC236}">
                <a16:creationId xmlns:a16="http://schemas.microsoft.com/office/drawing/2014/main" id="{516488D4-4300-4D1A-863E-4F0F9DABB7E9}"/>
              </a:ext>
            </a:extLst>
          </p:cNvPr>
          <p:cNvSpPr txBox="1"/>
          <p:nvPr/>
        </p:nvSpPr>
        <p:spPr>
          <a:xfrm>
            <a:off x="966001" y="375582"/>
            <a:ext cx="5032147" cy="923330"/>
          </a:xfrm>
          <a:prstGeom prst="rect">
            <a:avLst/>
          </a:prstGeom>
          <a:noFill/>
        </p:spPr>
        <p:txBody>
          <a:bodyPr wrap="none" rtlCol="0">
            <a:spAutoFit/>
          </a:bodyPr>
          <a:lstStyle/>
          <a:p>
            <a:r>
              <a:rPr lang="ja-JP" altLang="en-US" sz="5400" dirty="0">
                <a:ea typeface="ＤＦ特太ゴシック体" panose="02010609000101010101" pitchFamily="1" charset="-128"/>
              </a:rPr>
              <a:t>乾電池・蛍光灯</a:t>
            </a:r>
            <a:endParaRPr kumimoji="1" lang="ja-JP" altLang="en-US" sz="5400" dirty="0">
              <a:ea typeface="ＤＦ特太ゴシック体" panose="02010609000101010101" pitchFamily="1" charset="-128"/>
            </a:endParaRPr>
          </a:p>
        </p:txBody>
      </p:sp>
      <p:sp>
        <p:nvSpPr>
          <p:cNvPr id="51" name="テキスト ボックス 50">
            <a:extLst>
              <a:ext uri="{FF2B5EF4-FFF2-40B4-BE49-F238E27FC236}">
                <a16:creationId xmlns:a16="http://schemas.microsoft.com/office/drawing/2014/main" id="{7C84E7CC-CAAB-4EBC-9462-F7AB368A2D4B}"/>
              </a:ext>
            </a:extLst>
          </p:cNvPr>
          <p:cNvSpPr txBox="1"/>
          <p:nvPr/>
        </p:nvSpPr>
        <p:spPr>
          <a:xfrm>
            <a:off x="532701" y="6936121"/>
            <a:ext cx="1976823" cy="369331"/>
          </a:xfrm>
          <a:prstGeom prst="rect">
            <a:avLst/>
          </a:prstGeom>
          <a:noFill/>
        </p:spPr>
        <p:txBody>
          <a:bodyPr wrap="none" rtlCol="0">
            <a:spAutoFit/>
          </a:bodyPr>
          <a:lstStyle/>
          <a:p>
            <a:r>
              <a:rPr kumimoji="1" lang="ja-JP" altLang="en-US" b="1" dirty="0"/>
              <a:t>○出し方の注意○</a:t>
            </a:r>
          </a:p>
        </p:txBody>
      </p:sp>
      <p:pic>
        <p:nvPicPr>
          <p:cNvPr id="52" name="図 51">
            <a:extLst>
              <a:ext uri="{FF2B5EF4-FFF2-40B4-BE49-F238E27FC236}">
                <a16:creationId xmlns:a16="http://schemas.microsoft.com/office/drawing/2014/main" id="{A6B7EF4F-A8D4-482D-9C94-A5F52D535E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26549" y="3422609"/>
            <a:ext cx="1328362" cy="1328362"/>
          </a:xfrm>
          <a:prstGeom prst="rect">
            <a:avLst/>
          </a:prstGeom>
        </p:spPr>
      </p:pic>
      <p:pic>
        <p:nvPicPr>
          <p:cNvPr id="53" name="図 52">
            <a:extLst>
              <a:ext uri="{FF2B5EF4-FFF2-40B4-BE49-F238E27FC236}">
                <a16:creationId xmlns:a16="http://schemas.microsoft.com/office/drawing/2014/main" id="{199FD573-F022-4B91-81BA-23D672DA5E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80520" y="3300006"/>
            <a:ext cx="1339362" cy="1348861"/>
          </a:xfrm>
          <a:prstGeom prst="rect">
            <a:avLst/>
          </a:prstGeom>
        </p:spPr>
      </p:pic>
      <p:sp>
        <p:nvSpPr>
          <p:cNvPr id="54" name="テキスト ボックス 53">
            <a:extLst>
              <a:ext uri="{FF2B5EF4-FFF2-40B4-BE49-F238E27FC236}">
                <a16:creationId xmlns:a16="http://schemas.microsoft.com/office/drawing/2014/main" id="{122AEE14-7466-41B8-A64C-16CEBE4175DE}"/>
              </a:ext>
            </a:extLst>
          </p:cNvPr>
          <p:cNvSpPr txBox="1"/>
          <p:nvPr/>
        </p:nvSpPr>
        <p:spPr>
          <a:xfrm>
            <a:off x="2782125" y="1236450"/>
            <a:ext cx="1436612" cy="369332"/>
          </a:xfrm>
          <a:prstGeom prst="rect">
            <a:avLst/>
          </a:prstGeom>
          <a:noFill/>
        </p:spPr>
        <p:txBody>
          <a:bodyPr wrap="none" rtlCol="0">
            <a:spAutoFit/>
          </a:bodyPr>
          <a:lstStyle/>
          <a:p>
            <a:r>
              <a:rPr kumimoji="1" lang="ja-JP" altLang="en-US" b="1" dirty="0"/>
              <a:t>回収ボックス</a:t>
            </a:r>
          </a:p>
        </p:txBody>
      </p:sp>
      <p:sp>
        <p:nvSpPr>
          <p:cNvPr id="60" name="テキスト ボックス 59">
            <a:extLst>
              <a:ext uri="{FF2B5EF4-FFF2-40B4-BE49-F238E27FC236}">
                <a16:creationId xmlns:a16="http://schemas.microsoft.com/office/drawing/2014/main" id="{90FF0A8E-CDDE-4AB6-92EA-19C697D453BF}"/>
              </a:ext>
            </a:extLst>
          </p:cNvPr>
          <p:cNvSpPr txBox="1"/>
          <p:nvPr/>
        </p:nvSpPr>
        <p:spPr>
          <a:xfrm>
            <a:off x="794181" y="7320184"/>
            <a:ext cx="5563439" cy="1725729"/>
          </a:xfrm>
          <a:prstGeom prst="rect">
            <a:avLst/>
          </a:prstGeom>
          <a:noFill/>
        </p:spPr>
        <p:txBody>
          <a:bodyPr wrap="square" rtlCol="0">
            <a:spAutoFit/>
          </a:bodyPr>
          <a:lstStyle/>
          <a:p>
            <a:pPr indent="-457200">
              <a:lnSpc>
                <a:spcPct val="150000"/>
              </a:lnSpc>
            </a:pPr>
            <a:r>
              <a:rPr kumimoji="1" lang="ja-JP" altLang="en-US" sz="1200" dirty="0"/>
              <a:t>①　</a:t>
            </a:r>
            <a:r>
              <a:rPr lang="ja-JP" altLang="en-US" sz="1200" u="wavyHeavy" dirty="0">
                <a:uFill>
                  <a:solidFill>
                    <a:srgbClr val="FF0000"/>
                  </a:solidFill>
                </a:uFill>
              </a:rPr>
              <a:t>乾電池は、</a:t>
            </a:r>
            <a:r>
              <a:rPr lang="ja-JP" altLang="en-US" sz="1200" b="1" u="wavyHeavy" dirty="0">
                <a:uFill>
                  <a:solidFill>
                    <a:srgbClr val="FF0000"/>
                  </a:solidFill>
                </a:uFill>
              </a:rPr>
              <a:t>電池、丸型電池、リチウム電池</a:t>
            </a:r>
            <a:r>
              <a:rPr lang="ja-JP" altLang="en-US" sz="1200" u="wavyHeavy" dirty="0">
                <a:uFill>
                  <a:solidFill>
                    <a:srgbClr val="FF0000"/>
                  </a:solidFill>
                </a:uFill>
              </a:rPr>
              <a:t>と分けてください。</a:t>
            </a:r>
            <a:endParaRPr lang="en-US" altLang="ja-JP" sz="1200" u="wavyHeavy" dirty="0">
              <a:uFill>
                <a:solidFill>
                  <a:srgbClr val="FF0000"/>
                </a:solidFill>
              </a:uFill>
            </a:endParaRPr>
          </a:p>
          <a:p>
            <a:pPr indent="-457200">
              <a:lnSpc>
                <a:spcPct val="150000"/>
              </a:lnSpc>
            </a:pPr>
            <a:r>
              <a:rPr lang="ja-JP" altLang="en-US" sz="1200" dirty="0"/>
              <a:t>②　丸型電池はテープなどを貼り、絶縁してください。</a:t>
            </a:r>
            <a:endParaRPr lang="en-US" altLang="ja-JP" sz="1200" dirty="0"/>
          </a:p>
          <a:p>
            <a:pPr indent="-457200">
              <a:lnSpc>
                <a:spcPct val="150000"/>
              </a:lnSpc>
            </a:pPr>
            <a:r>
              <a:rPr lang="ja-JP" altLang="en-US" sz="1200" dirty="0"/>
              <a:t>③　蛍光灯は、ケースに入れて持参しても問題ありません。</a:t>
            </a:r>
            <a:endParaRPr lang="en-US" altLang="ja-JP" sz="1200" dirty="0"/>
          </a:p>
          <a:p>
            <a:pPr indent="-457200">
              <a:lnSpc>
                <a:spcPct val="150000"/>
              </a:lnSpc>
            </a:pPr>
            <a:r>
              <a:rPr lang="ja-JP" altLang="en-US" sz="1200" dirty="0"/>
              <a:t>④　</a:t>
            </a:r>
            <a:r>
              <a:rPr lang="ja-JP" altLang="en-US" sz="1200" dirty="0">
                <a:uFill>
                  <a:solidFill>
                    <a:srgbClr val="FF0000"/>
                  </a:solidFill>
                </a:uFill>
              </a:rPr>
              <a:t>体温計などの水銀使用廃製品が</a:t>
            </a:r>
            <a:r>
              <a:rPr lang="ja-JP" altLang="en-US" sz="1200" b="1" dirty="0">
                <a:uFill>
                  <a:solidFill>
                    <a:srgbClr val="FF0000"/>
                  </a:solidFill>
                </a:uFill>
              </a:rPr>
              <a:t>割れている場合は、単体で袋に入れてください。</a:t>
            </a:r>
            <a:endParaRPr lang="en-US" altLang="ja-JP" sz="1200" b="1" dirty="0">
              <a:uFill>
                <a:solidFill>
                  <a:srgbClr val="FF0000"/>
                </a:solidFill>
              </a:uFill>
            </a:endParaRPr>
          </a:p>
          <a:p>
            <a:pPr indent="-457200">
              <a:lnSpc>
                <a:spcPct val="150000"/>
              </a:lnSpc>
            </a:pPr>
            <a:r>
              <a:rPr lang="ja-JP" altLang="en-US" sz="1200" dirty="0">
                <a:uFill>
                  <a:solidFill>
                    <a:srgbClr val="FF0000"/>
                  </a:solidFill>
                </a:uFill>
              </a:rPr>
              <a:t>⑤　</a:t>
            </a:r>
            <a:r>
              <a:rPr lang="ja-JP" altLang="en-US" sz="1200" b="1" u="wavyHeavy" dirty="0">
                <a:uFill>
                  <a:solidFill>
                    <a:srgbClr val="FF0000"/>
                  </a:solidFill>
                </a:uFill>
              </a:rPr>
              <a:t>発火の危険が高いリチウム電池は、埋立ごみなどに絶対に混ぜないでください。</a:t>
            </a:r>
            <a:endParaRPr lang="en-US" altLang="ja-JP" sz="1200" b="1" u="wavyHeavy" dirty="0">
              <a:uFill>
                <a:solidFill>
                  <a:srgbClr val="FF0000"/>
                </a:solidFill>
              </a:uFill>
            </a:endParaRPr>
          </a:p>
          <a:p>
            <a:pPr indent="-457200">
              <a:lnSpc>
                <a:spcPct val="150000"/>
              </a:lnSpc>
            </a:pPr>
            <a:r>
              <a:rPr lang="ja-JP" altLang="en-US" sz="1200" dirty="0">
                <a:uFill>
                  <a:solidFill>
                    <a:srgbClr val="FF0000"/>
                  </a:solidFill>
                </a:uFill>
              </a:rPr>
              <a:t>　　　　</a:t>
            </a:r>
            <a:r>
              <a:rPr lang="en-US" altLang="ja-JP" sz="1200" dirty="0">
                <a:uFill>
                  <a:solidFill>
                    <a:srgbClr val="FF0000"/>
                  </a:solidFill>
                </a:uFill>
              </a:rPr>
              <a:t>※</a:t>
            </a:r>
            <a:r>
              <a:rPr lang="ja-JP" altLang="en-US" sz="1200" dirty="0">
                <a:uFill>
                  <a:solidFill>
                    <a:srgbClr val="FF0000"/>
                  </a:solidFill>
                </a:uFill>
              </a:rPr>
              <a:t>　混ぜてしまうと火災事故の原因になります。</a:t>
            </a:r>
            <a:endParaRPr lang="en-US" altLang="ja-JP" sz="1200" dirty="0">
              <a:uFill>
                <a:solidFill>
                  <a:srgbClr val="FF0000"/>
                </a:solidFill>
              </a:uFill>
            </a:endParaRPr>
          </a:p>
        </p:txBody>
      </p:sp>
      <p:graphicFrame>
        <p:nvGraphicFramePr>
          <p:cNvPr id="61" name="表 11">
            <a:extLst>
              <a:ext uri="{FF2B5EF4-FFF2-40B4-BE49-F238E27FC236}">
                <a16:creationId xmlns:a16="http://schemas.microsoft.com/office/drawing/2014/main" id="{ED22C34B-E98B-4942-A130-7050856301CA}"/>
              </a:ext>
            </a:extLst>
          </p:cNvPr>
          <p:cNvGraphicFramePr>
            <a:graphicFrameLocks noGrp="1"/>
          </p:cNvGraphicFramePr>
          <p:nvPr>
            <p:extLst>
              <p:ext uri="{D42A27DB-BD31-4B8C-83A1-F6EECF244321}">
                <p14:modId xmlns:p14="http://schemas.microsoft.com/office/powerpoint/2010/main" val="3350658276"/>
              </p:ext>
            </p:extLst>
          </p:nvPr>
        </p:nvGraphicFramePr>
        <p:xfrm>
          <a:off x="643128" y="1953768"/>
          <a:ext cx="1514899" cy="1112520"/>
        </p:xfrm>
        <a:graphic>
          <a:graphicData uri="http://schemas.openxmlformats.org/drawingml/2006/table">
            <a:tbl>
              <a:tblPr firstRow="1" bandRow="1">
                <a:tableStyleId>{00A15C55-8517-42AA-B614-E9B94910E393}</a:tableStyleId>
              </a:tblPr>
              <a:tblGrid>
                <a:gridCol w="1514899">
                  <a:extLst>
                    <a:ext uri="{9D8B030D-6E8A-4147-A177-3AD203B41FA5}">
                      <a16:colId xmlns:a16="http://schemas.microsoft.com/office/drawing/2014/main" val="639248187"/>
                    </a:ext>
                  </a:extLst>
                </a:gridCol>
              </a:tblGrid>
              <a:tr h="370840">
                <a:tc>
                  <a:txBody>
                    <a:bodyPr/>
                    <a:lstStyle/>
                    <a:p>
                      <a:pPr algn="ctr">
                        <a:lnSpc>
                          <a:spcPct val="150000"/>
                        </a:lnSpc>
                      </a:pPr>
                      <a:r>
                        <a:rPr kumimoji="1" lang="ja-JP" altLang="en-US" sz="1200" dirty="0">
                          <a:solidFill>
                            <a:schemeClr val="tx1"/>
                          </a:solidFill>
                        </a:rPr>
                        <a:t>種　　　　　類</a:t>
                      </a:r>
                    </a:p>
                  </a:txBody>
                  <a:tcPr/>
                </a:tc>
                <a:extLst>
                  <a:ext uri="{0D108BD9-81ED-4DB2-BD59-A6C34878D82A}">
                    <a16:rowId xmlns:a16="http://schemas.microsoft.com/office/drawing/2014/main" val="1982799538"/>
                  </a:ext>
                </a:extLst>
              </a:tr>
              <a:tr h="370840">
                <a:tc>
                  <a:txBody>
                    <a:bodyPr/>
                    <a:lstStyle/>
                    <a:p>
                      <a:pPr algn="dist">
                        <a:lnSpc>
                          <a:spcPts val="2000"/>
                        </a:lnSpc>
                      </a:pPr>
                      <a:r>
                        <a:rPr kumimoji="1" lang="ja-JP" altLang="en-US" sz="1200" dirty="0"/>
                        <a:t>乾電池</a:t>
                      </a:r>
                    </a:p>
                  </a:txBody>
                  <a:tcPr/>
                </a:tc>
                <a:extLst>
                  <a:ext uri="{0D108BD9-81ED-4DB2-BD59-A6C34878D82A}">
                    <a16:rowId xmlns:a16="http://schemas.microsoft.com/office/drawing/2014/main" val="1890316902"/>
                  </a:ext>
                </a:extLst>
              </a:tr>
              <a:tr h="370840">
                <a:tc>
                  <a:txBody>
                    <a:bodyPr/>
                    <a:lstStyle/>
                    <a:p>
                      <a:pPr algn="dist">
                        <a:lnSpc>
                          <a:spcPts val="2000"/>
                        </a:lnSpc>
                      </a:pPr>
                      <a:r>
                        <a:rPr kumimoji="1" lang="ja-JP" altLang="en-US" sz="1200" dirty="0"/>
                        <a:t>蛍光灯</a:t>
                      </a:r>
                    </a:p>
                  </a:txBody>
                  <a:tcPr/>
                </a:tc>
                <a:extLst>
                  <a:ext uri="{0D108BD9-81ED-4DB2-BD59-A6C34878D82A}">
                    <a16:rowId xmlns:a16="http://schemas.microsoft.com/office/drawing/2014/main" val="824320825"/>
                  </a:ext>
                </a:extLst>
              </a:tr>
            </a:tbl>
          </a:graphicData>
        </a:graphic>
      </p:graphicFrame>
      <p:graphicFrame>
        <p:nvGraphicFramePr>
          <p:cNvPr id="62" name="表 13">
            <a:extLst>
              <a:ext uri="{FF2B5EF4-FFF2-40B4-BE49-F238E27FC236}">
                <a16:creationId xmlns:a16="http://schemas.microsoft.com/office/drawing/2014/main" id="{65FE10CF-8C3F-46F5-A4E5-16B03BB80CC3}"/>
              </a:ext>
            </a:extLst>
          </p:cNvPr>
          <p:cNvGraphicFramePr>
            <a:graphicFrameLocks noGrp="1"/>
          </p:cNvGraphicFramePr>
          <p:nvPr>
            <p:extLst>
              <p:ext uri="{D42A27DB-BD31-4B8C-83A1-F6EECF244321}">
                <p14:modId xmlns:p14="http://schemas.microsoft.com/office/powerpoint/2010/main" val="4009298851"/>
              </p:ext>
            </p:extLst>
          </p:nvPr>
        </p:nvGraphicFramePr>
        <p:xfrm>
          <a:off x="2167128" y="1953768"/>
          <a:ext cx="4059715" cy="1112520"/>
        </p:xfrm>
        <a:graphic>
          <a:graphicData uri="http://schemas.openxmlformats.org/drawingml/2006/table">
            <a:tbl>
              <a:tblPr firstRow="1" bandRow="1">
                <a:tableStyleId>{00A15C55-8517-42AA-B614-E9B94910E393}</a:tableStyleId>
              </a:tblPr>
              <a:tblGrid>
                <a:gridCol w="4059715">
                  <a:extLst>
                    <a:ext uri="{9D8B030D-6E8A-4147-A177-3AD203B41FA5}">
                      <a16:colId xmlns:a16="http://schemas.microsoft.com/office/drawing/2014/main" val="902237735"/>
                    </a:ext>
                  </a:extLst>
                </a:gridCol>
              </a:tblGrid>
              <a:tr h="370840">
                <a:tc>
                  <a:txBody>
                    <a:bodyPr/>
                    <a:lstStyle/>
                    <a:p>
                      <a:pPr algn="ctr">
                        <a:lnSpc>
                          <a:spcPct val="150000"/>
                        </a:lnSpc>
                      </a:pPr>
                      <a:r>
                        <a:rPr kumimoji="1" lang="ja-JP" altLang="en-US" sz="1200" dirty="0">
                          <a:solidFill>
                            <a:schemeClr val="tx1"/>
                          </a:solidFill>
                        </a:rPr>
                        <a:t>主　　　な　　　製　　　品</a:t>
                      </a:r>
                    </a:p>
                  </a:txBody>
                  <a:tcPr/>
                </a:tc>
                <a:extLst>
                  <a:ext uri="{0D108BD9-81ED-4DB2-BD59-A6C34878D82A}">
                    <a16:rowId xmlns:a16="http://schemas.microsoft.com/office/drawing/2014/main" val="3531170335"/>
                  </a:ext>
                </a:extLst>
              </a:tr>
              <a:tr h="370840">
                <a:tc>
                  <a:txBody>
                    <a:bodyPr/>
                    <a:lstStyle/>
                    <a:p>
                      <a:pPr algn="l">
                        <a:lnSpc>
                          <a:spcPts val="2000"/>
                        </a:lnSpc>
                      </a:pPr>
                      <a:r>
                        <a:rPr kumimoji="1" lang="ja-JP" altLang="en-US" sz="1200" dirty="0"/>
                        <a:t>乾電池（丸型電池含む）、リチウム電池　など</a:t>
                      </a:r>
                    </a:p>
                  </a:txBody>
                  <a:tcPr/>
                </a:tc>
                <a:extLst>
                  <a:ext uri="{0D108BD9-81ED-4DB2-BD59-A6C34878D82A}">
                    <a16:rowId xmlns:a16="http://schemas.microsoft.com/office/drawing/2014/main" val="899452475"/>
                  </a:ext>
                </a:extLst>
              </a:tr>
              <a:tr h="370840">
                <a:tc>
                  <a:txBody>
                    <a:bodyPr/>
                    <a:lstStyle/>
                    <a:p>
                      <a:pPr algn="l">
                        <a:lnSpc>
                          <a:spcPts val="2000"/>
                        </a:lnSpc>
                      </a:pPr>
                      <a:r>
                        <a:rPr kumimoji="1" lang="ja-JP" altLang="en-US" sz="1200" dirty="0"/>
                        <a:t>各種蛍光灯、電球　など</a:t>
                      </a:r>
                    </a:p>
                  </a:txBody>
                  <a:tcPr/>
                </a:tc>
                <a:extLst>
                  <a:ext uri="{0D108BD9-81ED-4DB2-BD59-A6C34878D82A}">
                    <a16:rowId xmlns:a16="http://schemas.microsoft.com/office/drawing/2014/main" val="744561982"/>
                  </a:ext>
                </a:extLst>
              </a:tr>
            </a:tbl>
          </a:graphicData>
        </a:graphic>
      </p:graphicFrame>
      <p:pic>
        <p:nvPicPr>
          <p:cNvPr id="63" name="図 62">
            <a:extLst>
              <a:ext uri="{FF2B5EF4-FFF2-40B4-BE49-F238E27FC236}">
                <a16:creationId xmlns:a16="http://schemas.microsoft.com/office/drawing/2014/main" id="{F0F30D09-396F-4F37-9EF1-0041D14D6C3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17554" y="3428704"/>
            <a:ext cx="1339361" cy="1348861"/>
          </a:xfrm>
          <a:prstGeom prst="rect">
            <a:avLst/>
          </a:prstGeom>
        </p:spPr>
      </p:pic>
      <p:pic>
        <p:nvPicPr>
          <p:cNvPr id="64" name="図 63">
            <a:extLst>
              <a:ext uri="{FF2B5EF4-FFF2-40B4-BE49-F238E27FC236}">
                <a16:creationId xmlns:a16="http://schemas.microsoft.com/office/drawing/2014/main" id="{EE3C159E-CFD7-4A6B-9F18-D528A56C081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16200000">
            <a:off x="5408279" y="3403638"/>
            <a:ext cx="1371384" cy="1381111"/>
          </a:xfrm>
          <a:prstGeom prst="rect">
            <a:avLst/>
          </a:prstGeom>
        </p:spPr>
      </p:pic>
      <p:sp>
        <p:nvSpPr>
          <p:cNvPr id="19" name="テキスト ボックス 18">
            <a:extLst>
              <a:ext uri="{FF2B5EF4-FFF2-40B4-BE49-F238E27FC236}">
                <a16:creationId xmlns:a16="http://schemas.microsoft.com/office/drawing/2014/main" id="{725E5276-3169-4124-BD74-77F614BB4DBF}"/>
              </a:ext>
            </a:extLst>
          </p:cNvPr>
          <p:cNvSpPr txBox="1"/>
          <p:nvPr/>
        </p:nvSpPr>
        <p:spPr>
          <a:xfrm>
            <a:off x="781988" y="5833225"/>
            <a:ext cx="5432883" cy="891719"/>
          </a:xfrm>
          <a:prstGeom prst="rect">
            <a:avLst/>
          </a:prstGeom>
          <a:noFill/>
        </p:spPr>
        <p:txBody>
          <a:bodyPr wrap="square" rtlCol="0">
            <a:spAutoFit/>
          </a:bodyPr>
          <a:lstStyle/>
          <a:p>
            <a:pPr>
              <a:lnSpc>
                <a:spcPct val="150000"/>
              </a:lnSpc>
            </a:pPr>
            <a:r>
              <a:rPr kumimoji="1" lang="ja-JP" altLang="en-US" sz="1200" dirty="0"/>
              <a:t>各回収ボックス設置場所へご持参ください。</a:t>
            </a:r>
            <a:endParaRPr kumimoji="1" lang="en-US" altLang="ja-JP" sz="1200" dirty="0"/>
          </a:p>
          <a:p>
            <a:pPr>
              <a:lnSpc>
                <a:spcPct val="150000"/>
              </a:lnSpc>
            </a:pPr>
            <a:r>
              <a:rPr lang="ja-JP" altLang="en-US" sz="1200" b="1" dirty="0"/>
              <a:t>◇占冠村役場　　◇占冠地域交流館　　◇双珠別住民センター</a:t>
            </a:r>
            <a:endParaRPr lang="en-US" altLang="ja-JP" sz="1200" b="1" dirty="0"/>
          </a:p>
          <a:p>
            <a:pPr>
              <a:lnSpc>
                <a:spcPct val="150000"/>
              </a:lnSpc>
            </a:pPr>
            <a:r>
              <a:rPr lang="ja-JP" altLang="en-US" sz="1200" b="1" dirty="0"/>
              <a:t>◇トマムコミュニティセンター（トマム支所）　</a:t>
            </a:r>
            <a:endParaRPr kumimoji="1" lang="ja-JP" altLang="en-US" sz="1200" b="1" u="wavyDbl" dirty="0"/>
          </a:p>
        </p:txBody>
      </p:sp>
      <p:sp>
        <p:nvSpPr>
          <p:cNvPr id="20" name="フッター プレースホルダー 3">
            <a:extLst>
              <a:ext uri="{FF2B5EF4-FFF2-40B4-BE49-F238E27FC236}">
                <a16:creationId xmlns:a16="http://schemas.microsoft.com/office/drawing/2014/main" id="{865033F2-7CCC-42F7-87E6-DB02B63A443B}"/>
              </a:ext>
            </a:extLst>
          </p:cNvPr>
          <p:cNvSpPr>
            <a:spLocks noGrp="1"/>
          </p:cNvSpPr>
          <p:nvPr>
            <p:ph type="ftr" sz="quarter" idx="11"/>
          </p:nvPr>
        </p:nvSpPr>
        <p:spPr>
          <a:xfrm>
            <a:off x="2271713" y="9266741"/>
            <a:ext cx="2314575" cy="527403"/>
          </a:xfrm>
        </p:spPr>
        <p:txBody>
          <a:bodyPr/>
          <a:lstStyle/>
          <a:p>
            <a:r>
              <a:rPr kumimoji="1" lang="en-US" altLang="ja-JP" sz="1600" dirty="0">
                <a:latin typeface="+mn-ea"/>
              </a:rPr>
              <a:t>12</a:t>
            </a:r>
            <a:endParaRPr kumimoji="1" lang="ja-JP" altLang="en-US" dirty="0">
              <a:latin typeface="+mn-ea"/>
            </a:endParaRPr>
          </a:p>
        </p:txBody>
      </p:sp>
    </p:spTree>
    <p:extLst>
      <p:ext uri="{BB962C8B-B14F-4D97-AF65-F5344CB8AC3E}">
        <p14:creationId xmlns:p14="http://schemas.microsoft.com/office/powerpoint/2010/main" val="197663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テキスト ボックス 45">
            <a:extLst>
              <a:ext uri="{FF2B5EF4-FFF2-40B4-BE49-F238E27FC236}">
                <a16:creationId xmlns:a16="http://schemas.microsoft.com/office/drawing/2014/main" id="{52286B33-566D-495C-A252-FB097A9F76DB}"/>
              </a:ext>
            </a:extLst>
          </p:cNvPr>
          <p:cNvSpPr txBox="1"/>
          <p:nvPr/>
        </p:nvSpPr>
        <p:spPr>
          <a:xfrm>
            <a:off x="532701" y="6356449"/>
            <a:ext cx="1569660" cy="369332"/>
          </a:xfrm>
          <a:prstGeom prst="rect">
            <a:avLst/>
          </a:prstGeom>
          <a:noFill/>
        </p:spPr>
        <p:txBody>
          <a:bodyPr wrap="none" rtlCol="0">
            <a:spAutoFit/>
          </a:bodyPr>
          <a:lstStyle/>
          <a:p>
            <a:r>
              <a:rPr kumimoji="1" lang="ja-JP" altLang="en-US" b="1" dirty="0"/>
              <a:t>○排出方法○</a:t>
            </a:r>
          </a:p>
        </p:txBody>
      </p:sp>
      <p:sp>
        <p:nvSpPr>
          <p:cNvPr id="47" name="テキスト ボックス 46">
            <a:extLst>
              <a:ext uri="{FF2B5EF4-FFF2-40B4-BE49-F238E27FC236}">
                <a16:creationId xmlns:a16="http://schemas.microsoft.com/office/drawing/2014/main" id="{4E25770C-A4E2-42A3-BB09-32B79ADE2C4A}"/>
              </a:ext>
            </a:extLst>
          </p:cNvPr>
          <p:cNvSpPr txBox="1"/>
          <p:nvPr/>
        </p:nvSpPr>
        <p:spPr>
          <a:xfrm>
            <a:off x="781989" y="6723241"/>
            <a:ext cx="4087979" cy="614720"/>
          </a:xfrm>
          <a:prstGeom prst="rect">
            <a:avLst/>
          </a:prstGeom>
          <a:noFill/>
        </p:spPr>
        <p:txBody>
          <a:bodyPr wrap="none" rtlCol="0">
            <a:spAutoFit/>
          </a:bodyPr>
          <a:lstStyle/>
          <a:p>
            <a:pPr>
              <a:lnSpc>
                <a:spcPct val="150000"/>
              </a:lnSpc>
            </a:pPr>
            <a:r>
              <a:rPr kumimoji="1" lang="ja-JP" altLang="en-US" sz="1200" dirty="0"/>
              <a:t>各回収場所へご持参ください。</a:t>
            </a:r>
            <a:endParaRPr kumimoji="1" lang="en-US" altLang="ja-JP" sz="1200" dirty="0"/>
          </a:p>
          <a:p>
            <a:pPr>
              <a:lnSpc>
                <a:spcPct val="150000"/>
              </a:lnSpc>
            </a:pPr>
            <a:r>
              <a:rPr lang="ja-JP" altLang="en-US" sz="1200" b="1" dirty="0"/>
              <a:t>◇占冠村役場　　◇トマムコミュニティセンター（トマム支所）　</a:t>
            </a:r>
            <a:endParaRPr kumimoji="1" lang="ja-JP" altLang="en-US" sz="1200" b="1" u="wavyDbl" dirty="0"/>
          </a:p>
        </p:txBody>
      </p:sp>
      <p:sp>
        <p:nvSpPr>
          <p:cNvPr id="49" name="環状矢印 1">
            <a:extLst>
              <a:ext uri="{FF2B5EF4-FFF2-40B4-BE49-F238E27FC236}">
                <a16:creationId xmlns:a16="http://schemas.microsoft.com/office/drawing/2014/main" id="{BD63DB39-3DD8-4858-908B-2612ED5A1733}"/>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テキスト ボックス 49">
            <a:extLst>
              <a:ext uri="{FF2B5EF4-FFF2-40B4-BE49-F238E27FC236}">
                <a16:creationId xmlns:a16="http://schemas.microsoft.com/office/drawing/2014/main" id="{516488D4-4300-4D1A-863E-4F0F9DABB7E9}"/>
              </a:ext>
            </a:extLst>
          </p:cNvPr>
          <p:cNvSpPr txBox="1"/>
          <p:nvPr/>
        </p:nvSpPr>
        <p:spPr>
          <a:xfrm>
            <a:off x="1990129" y="375582"/>
            <a:ext cx="2954655" cy="923330"/>
          </a:xfrm>
          <a:prstGeom prst="rect">
            <a:avLst/>
          </a:prstGeom>
          <a:noFill/>
        </p:spPr>
        <p:txBody>
          <a:bodyPr wrap="none" rtlCol="0">
            <a:spAutoFit/>
          </a:bodyPr>
          <a:lstStyle/>
          <a:p>
            <a:r>
              <a:rPr lang="ja-JP" altLang="en-US" sz="5400" dirty="0">
                <a:ea typeface="ＤＦ特太ゴシック体" panose="02010609000101010101" pitchFamily="1" charset="-128"/>
              </a:rPr>
              <a:t>小型家電</a:t>
            </a:r>
            <a:endParaRPr kumimoji="1" lang="ja-JP" altLang="en-US" sz="5400" dirty="0">
              <a:ea typeface="ＤＦ特太ゴシック体" panose="02010609000101010101" pitchFamily="1" charset="-128"/>
            </a:endParaRPr>
          </a:p>
        </p:txBody>
      </p:sp>
      <p:sp>
        <p:nvSpPr>
          <p:cNvPr id="51" name="テキスト ボックス 50">
            <a:extLst>
              <a:ext uri="{FF2B5EF4-FFF2-40B4-BE49-F238E27FC236}">
                <a16:creationId xmlns:a16="http://schemas.microsoft.com/office/drawing/2014/main" id="{7C84E7CC-CAAB-4EBC-9462-F7AB368A2D4B}"/>
              </a:ext>
            </a:extLst>
          </p:cNvPr>
          <p:cNvSpPr txBox="1"/>
          <p:nvPr/>
        </p:nvSpPr>
        <p:spPr>
          <a:xfrm>
            <a:off x="532701" y="7557913"/>
            <a:ext cx="1976823" cy="369331"/>
          </a:xfrm>
          <a:prstGeom prst="rect">
            <a:avLst/>
          </a:prstGeom>
          <a:noFill/>
        </p:spPr>
        <p:txBody>
          <a:bodyPr wrap="none" rtlCol="0">
            <a:spAutoFit/>
          </a:bodyPr>
          <a:lstStyle/>
          <a:p>
            <a:r>
              <a:rPr kumimoji="1" lang="ja-JP" altLang="en-US" b="1" dirty="0"/>
              <a:t>○出し方の注意○</a:t>
            </a:r>
          </a:p>
        </p:txBody>
      </p:sp>
      <p:sp>
        <p:nvSpPr>
          <p:cNvPr id="60" name="テキスト ボックス 59">
            <a:extLst>
              <a:ext uri="{FF2B5EF4-FFF2-40B4-BE49-F238E27FC236}">
                <a16:creationId xmlns:a16="http://schemas.microsoft.com/office/drawing/2014/main" id="{90FF0A8E-CDDE-4AB6-92EA-19C697D453BF}"/>
              </a:ext>
            </a:extLst>
          </p:cNvPr>
          <p:cNvSpPr txBox="1"/>
          <p:nvPr/>
        </p:nvSpPr>
        <p:spPr>
          <a:xfrm>
            <a:off x="794181" y="7941976"/>
            <a:ext cx="5563439" cy="1445717"/>
          </a:xfrm>
          <a:prstGeom prst="rect">
            <a:avLst/>
          </a:prstGeom>
          <a:noFill/>
        </p:spPr>
        <p:txBody>
          <a:bodyPr wrap="square" rtlCol="0">
            <a:spAutoFit/>
          </a:bodyPr>
          <a:lstStyle/>
          <a:p>
            <a:pPr indent="-457200">
              <a:lnSpc>
                <a:spcPct val="150000"/>
              </a:lnSpc>
            </a:pPr>
            <a:r>
              <a:rPr kumimoji="1" lang="ja-JP" altLang="en-US" sz="1200" dirty="0"/>
              <a:t>①　</a:t>
            </a:r>
            <a:r>
              <a:rPr lang="ja-JP" altLang="en-US" sz="1200" b="1" u="wavyHeavy" dirty="0">
                <a:uFill>
                  <a:solidFill>
                    <a:srgbClr val="FF0000"/>
                  </a:solidFill>
                </a:uFill>
              </a:rPr>
              <a:t>電池・バッテリーは取り外してください。</a:t>
            </a:r>
            <a:endParaRPr lang="en-US" altLang="ja-JP" sz="1200" b="1" u="wavyHeavy" dirty="0">
              <a:uFill>
                <a:solidFill>
                  <a:srgbClr val="FF0000"/>
                </a:solidFill>
              </a:uFill>
            </a:endParaRPr>
          </a:p>
          <a:p>
            <a:pPr indent="-457200">
              <a:lnSpc>
                <a:spcPct val="150000"/>
              </a:lnSpc>
            </a:pPr>
            <a:r>
              <a:rPr lang="ja-JP" altLang="en-US" sz="1200" dirty="0"/>
              <a:t>②　製品の箱やケースは回収できませんので、取り除き製品のみ出してください。</a:t>
            </a:r>
            <a:endParaRPr lang="en-US" altLang="ja-JP" sz="1200" dirty="0"/>
          </a:p>
          <a:p>
            <a:pPr indent="-457200">
              <a:lnSpc>
                <a:spcPct val="150000"/>
              </a:lnSpc>
            </a:pPr>
            <a:r>
              <a:rPr lang="ja-JP" altLang="en-US" sz="1200" dirty="0"/>
              <a:t>③　個人情報等が入っているものを出す際はデータの削除をしてから出してください。</a:t>
            </a:r>
            <a:endParaRPr lang="en-US" altLang="ja-JP" sz="1200" dirty="0"/>
          </a:p>
          <a:p>
            <a:pPr indent="-457200">
              <a:lnSpc>
                <a:spcPct val="150000"/>
              </a:lnSpc>
            </a:pPr>
            <a:r>
              <a:rPr lang="ja-JP" altLang="en-US" sz="1200" dirty="0"/>
              <a:t>④　プリンターを出す際は、インクカートリッジを取り外してから出してください。</a:t>
            </a:r>
            <a:endParaRPr lang="en-US" altLang="ja-JP" sz="1200" dirty="0"/>
          </a:p>
          <a:p>
            <a:pPr indent="-457200">
              <a:lnSpc>
                <a:spcPct val="150000"/>
              </a:lnSpc>
            </a:pPr>
            <a:r>
              <a:rPr lang="ja-JP" altLang="en-US" sz="1200" dirty="0"/>
              <a:t>⑤　判断に迷う小型家電は、お問い合わせください。</a:t>
            </a:r>
            <a:endParaRPr lang="en-US" altLang="ja-JP" sz="1200" dirty="0"/>
          </a:p>
        </p:txBody>
      </p:sp>
      <p:sp>
        <p:nvSpPr>
          <p:cNvPr id="20" name="テキスト ボックス 19">
            <a:extLst>
              <a:ext uri="{FF2B5EF4-FFF2-40B4-BE49-F238E27FC236}">
                <a16:creationId xmlns:a16="http://schemas.microsoft.com/office/drawing/2014/main" id="{0BBA286D-0DAE-4649-BE47-3B5EEE4C8B83}"/>
              </a:ext>
            </a:extLst>
          </p:cNvPr>
          <p:cNvSpPr txBox="1"/>
          <p:nvPr/>
        </p:nvSpPr>
        <p:spPr>
          <a:xfrm>
            <a:off x="526605" y="1388209"/>
            <a:ext cx="2803973" cy="369332"/>
          </a:xfrm>
          <a:prstGeom prst="rect">
            <a:avLst/>
          </a:prstGeom>
          <a:noFill/>
        </p:spPr>
        <p:txBody>
          <a:bodyPr wrap="none" rtlCol="0">
            <a:spAutoFit/>
          </a:bodyPr>
          <a:lstStyle/>
          <a:p>
            <a:r>
              <a:rPr kumimoji="1" lang="ja-JP" altLang="en-US" b="1" dirty="0"/>
              <a:t>〇持ち込みできるものの例</a:t>
            </a:r>
          </a:p>
        </p:txBody>
      </p:sp>
      <p:sp>
        <p:nvSpPr>
          <p:cNvPr id="21" name="テキスト ボックス 20">
            <a:extLst>
              <a:ext uri="{FF2B5EF4-FFF2-40B4-BE49-F238E27FC236}">
                <a16:creationId xmlns:a16="http://schemas.microsoft.com/office/drawing/2014/main" id="{B8A481BD-F0C4-4A85-9CDA-FD60DB5FE4F2}"/>
              </a:ext>
            </a:extLst>
          </p:cNvPr>
          <p:cNvSpPr txBox="1"/>
          <p:nvPr/>
        </p:nvSpPr>
        <p:spPr>
          <a:xfrm>
            <a:off x="775893" y="1755001"/>
            <a:ext cx="5644494" cy="1722716"/>
          </a:xfrm>
          <a:prstGeom prst="rect">
            <a:avLst/>
          </a:prstGeom>
          <a:noFill/>
        </p:spPr>
        <p:txBody>
          <a:bodyPr wrap="none" rtlCol="0">
            <a:spAutoFit/>
          </a:bodyPr>
          <a:lstStyle/>
          <a:p>
            <a:pPr>
              <a:lnSpc>
                <a:spcPct val="150000"/>
              </a:lnSpc>
            </a:pPr>
            <a:r>
              <a:rPr kumimoji="1" lang="ja-JP" altLang="en-US" sz="1200" dirty="0"/>
              <a:t>・電話機、ファクシミリ、携帯電話、カーナビなどの通信機器</a:t>
            </a:r>
            <a:endParaRPr lang="en-US" altLang="ja-JP" sz="1200" dirty="0"/>
          </a:p>
          <a:p>
            <a:pPr>
              <a:lnSpc>
                <a:spcPct val="150000"/>
              </a:lnSpc>
            </a:pPr>
            <a:r>
              <a:rPr lang="ja-JP" altLang="en-US" sz="1200" dirty="0"/>
              <a:t>・ビデオ、カメラ（デジタル・フィルム）、電子レンジ、扇風機、照明器具、ケーブル類</a:t>
            </a:r>
            <a:endParaRPr lang="en-US" altLang="ja-JP" sz="1200" dirty="0"/>
          </a:p>
          <a:p>
            <a:pPr>
              <a:lnSpc>
                <a:spcPct val="150000"/>
              </a:lnSpc>
            </a:pPr>
            <a:r>
              <a:rPr kumimoji="1" lang="ja-JP" altLang="en-US" sz="1200" dirty="0"/>
              <a:t>・ビデオレコーダー、ＣＤプレイヤー、ＤＶＤプレイヤー、ヘッドホンなどの電気音響機器</a:t>
            </a:r>
            <a:endParaRPr kumimoji="1" lang="en-US" altLang="ja-JP" sz="1200" dirty="0"/>
          </a:p>
          <a:p>
            <a:pPr>
              <a:lnSpc>
                <a:spcPct val="150000"/>
              </a:lnSpc>
            </a:pPr>
            <a:r>
              <a:rPr lang="ja-JP" altLang="en-US" sz="1200" dirty="0"/>
              <a:t>・パソコン本体、マウス、ＵＳＢメモリ、モデム、プリンターなどのパソコン周辺機器</a:t>
            </a:r>
            <a:endParaRPr lang="en-US" altLang="ja-JP" sz="1200" dirty="0"/>
          </a:p>
          <a:p>
            <a:pPr>
              <a:lnSpc>
                <a:spcPct val="150000"/>
              </a:lnSpc>
            </a:pPr>
            <a:r>
              <a:rPr lang="ja-JP" altLang="en-US" sz="1200" dirty="0"/>
              <a:t>・掃除機、電気アイロン、ヘアドライヤー、電子ジャー、トースター、ミキサー</a:t>
            </a:r>
            <a:endParaRPr lang="en-US" altLang="ja-JP" sz="1200" dirty="0"/>
          </a:p>
          <a:p>
            <a:pPr>
              <a:lnSpc>
                <a:spcPct val="150000"/>
              </a:lnSpc>
            </a:pPr>
            <a:r>
              <a:rPr kumimoji="1" lang="ja-JP" altLang="en-US" sz="1200" dirty="0"/>
              <a:t>・その他家庭用電気機器</a:t>
            </a:r>
          </a:p>
        </p:txBody>
      </p:sp>
      <p:sp>
        <p:nvSpPr>
          <p:cNvPr id="22" name="テキスト ボックス 21">
            <a:extLst>
              <a:ext uri="{FF2B5EF4-FFF2-40B4-BE49-F238E27FC236}">
                <a16:creationId xmlns:a16="http://schemas.microsoft.com/office/drawing/2014/main" id="{02D0738E-D6BA-4B31-9780-3B91FAB4FC29}"/>
              </a:ext>
            </a:extLst>
          </p:cNvPr>
          <p:cNvSpPr txBox="1"/>
          <p:nvPr/>
        </p:nvSpPr>
        <p:spPr>
          <a:xfrm>
            <a:off x="532701" y="4747105"/>
            <a:ext cx="3033203" cy="369332"/>
          </a:xfrm>
          <a:prstGeom prst="rect">
            <a:avLst/>
          </a:prstGeom>
          <a:noFill/>
        </p:spPr>
        <p:txBody>
          <a:bodyPr wrap="none" rtlCol="0">
            <a:spAutoFit/>
          </a:bodyPr>
          <a:lstStyle/>
          <a:p>
            <a:r>
              <a:rPr kumimoji="1" lang="en-US" altLang="ja-JP" b="1" dirty="0"/>
              <a:t>×</a:t>
            </a:r>
            <a:r>
              <a:rPr kumimoji="1" lang="ja-JP" altLang="en-US" b="1" dirty="0"/>
              <a:t>持ち込みできないものの例</a:t>
            </a:r>
          </a:p>
        </p:txBody>
      </p:sp>
      <p:sp>
        <p:nvSpPr>
          <p:cNvPr id="23" name="テキスト ボックス 22">
            <a:extLst>
              <a:ext uri="{FF2B5EF4-FFF2-40B4-BE49-F238E27FC236}">
                <a16:creationId xmlns:a16="http://schemas.microsoft.com/office/drawing/2014/main" id="{306FAEFC-BEFD-409E-833B-B7B9E591780C}"/>
              </a:ext>
            </a:extLst>
          </p:cNvPr>
          <p:cNvSpPr txBox="1"/>
          <p:nvPr/>
        </p:nvSpPr>
        <p:spPr>
          <a:xfrm>
            <a:off x="781989" y="5113897"/>
            <a:ext cx="5638082" cy="1171731"/>
          </a:xfrm>
          <a:prstGeom prst="rect">
            <a:avLst/>
          </a:prstGeom>
          <a:noFill/>
        </p:spPr>
        <p:txBody>
          <a:bodyPr wrap="none" rtlCol="0">
            <a:spAutoFit/>
          </a:bodyPr>
          <a:lstStyle/>
          <a:p>
            <a:pPr>
              <a:lnSpc>
                <a:spcPct val="150000"/>
              </a:lnSpc>
            </a:pPr>
            <a:r>
              <a:rPr lang="ja-JP" altLang="en-US" sz="1200" dirty="0"/>
              <a:t>・家電リサイクル法対象機器（テレビ・洗濯機・衣類乾燥機・冷蔵庫・冷凍庫・エアコン）</a:t>
            </a:r>
            <a:endParaRPr lang="en-US" altLang="ja-JP" sz="1200" dirty="0"/>
          </a:p>
          <a:p>
            <a:pPr>
              <a:lnSpc>
                <a:spcPct val="150000"/>
              </a:lnSpc>
            </a:pPr>
            <a:r>
              <a:rPr kumimoji="1" lang="ja-JP" altLang="en-US" sz="1200" dirty="0"/>
              <a:t>・デスクトップ型パソコンのブラウン管モニター、液晶モニター</a:t>
            </a:r>
            <a:endParaRPr kumimoji="1" lang="en-US" altLang="ja-JP" sz="1200" dirty="0"/>
          </a:p>
          <a:p>
            <a:pPr>
              <a:lnSpc>
                <a:spcPct val="150000"/>
              </a:lnSpc>
            </a:pPr>
            <a:r>
              <a:rPr lang="ja-JP" altLang="en-US" sz="1200" dirty="0"/>
              <a:t>・フロンを含有する除湿器</a:t>
            </a:r>
            <a:endParaRPr lang="en-US" altLang="ja-JP" sz="1200" dirty="0"/>
          </a:p>
          <a:p>
            <a:pPr>
              <a:lnSpc>
                <a:spcPct val="150000"/>
              </a:lnSpc>
            </a:pPr>
            <a:r>
              <a:rPr lang="ja-JP" altLang="en-US" sz="1200" dirty="0"/>
              <a:t>・一人では動かすことが困難な家電製品（マッサージチェア、大型複合機など）</a:t>
            </a:r>
            <a:endParaRPr kumimoji="1" lang="ja-JP" altLang="en-US" sz="1200" dirty="0"/>
          </a:p>
        </p:txBody>
      </p:sp>
      <p:pic>
        <p:nvPicPr>
          <p:cNvPr id="48" name="図 47">
            <a:extLst>
              <a:ext uri="{FF2B5EF4-FFF2-40B4-BE49-F238E27FC236}">
                <a16:creationId xmlns:a16="http://schemas.microsoft.com/office/drawing/2014/main" id="{6B6B1564-6CD4-467D-A414-ED22C6825C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1189" y="3457615"/>
            <a:ext cx="1271172" cy="1280188"/>
          </a:xfrm>
          <a:prstGeom prst="rect">
            <a:avLst/>
          </a:prstGeom>
        </p:spPr>
      </p:pic>
      <p:pic>
        <p:nvPicPr>
          <p:cNvPr id="52" name="図 51">
            <a:extLst>
              <a:ext uri="{FF2B5EF4-FFF2-40B4-BE49-F238E27FC236}">
                <a16:creationId xmlns:a16="http://schemas.microsoft.com/office/drawing/2014/main" id="{A6B7EF4F-A8D4-482D-9C94-A5F52D535E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24281" y="3471999"/>
            <a:ext cx="1149982" cy="1158137"/>
          </a:xfrm>
          <a:prstGeom prst="rect">
            <a:avLst/>
          </a:prstGeom>
        </p:spPr>
      </p:pic>
      <p:pic>
        <p:nvPicPr>
          <p:cNvPr id="53" name="図 52">
            <a:extLst>
              <a:ext uri="{FF2B5EF4-FFF2-40B4-BE49-F238E27FC236}">
                <a16:creationId xmlns:a16="http://schemas.microsoft.com/office/drawing/2014/main" id="{199FD573-F022-4B91-81BA-23D672DA5E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28223" y="3544547"/>
            <a:ext cx="1120093" cy="1128037"/>
          </a:xfrm>
          <a:prstGeom prst="rect">
            <a:avLst/>
          </a:prstGeom>
        </p:spPr>
      </p:pic>
      <p:pic>
        <p:nvPicPr>
          <p:cNvPr id="63" name="図 62">
            <a:extLst>
              <a:ext uri="{FF2B5EF4-FFF2-40B4-BE49-F238E27FC236}">
                <a16:creationId xmlns:a16="http://schemas.microsoft.com/office/drawing/2014/main" id="{F0F30D09-396F-4F37-9EF1-0041D14D6C3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4677" y="3524745"/>
            <a:ext cx="1120093" cy="1128037"/>
          </a:xfrm>
          <a:prstGeom prst="rect">
            <a:avLst/>
          </a:prstGeom>
        </p:spPr>
      </p:pic>
      <p:sp>
        <p:nvSpPr>
          <p:cNvPr id="18" name="フッター プレースホルダー 3">
            <a:extLst>
              <a:ext uri="{FF2B5EF4-FFF2-40B4-BE49-F238E27FC236}">
                <a16:creationId xmlns:a16="http://schemas.microsoft.com/office/drawing/2014/main" id="{2D0474E5-5B80-43C8-B2F9-95C427163354}"/>
              </a:ext>
            </a:extLst>
          </p:cNvPr>
          <p:cNvSpPr>
            <a:spLocks noGrp="1"/>
          </p:cNvSpPr>
          <p:nvPr>
            <p:ph type="ftr" sz="quarter" idx="11"/>
          </p:nvPr>
        </p:nvSpPr>
        <p:spPr>
          <a:xfrm>
            <a:off x="2271713" y="9266741"/>
            <a:ext cx="2314575" cy="527403"/>
          </a:xfrm>
        </p:spPr>
        <p:txBody>
          <a:bodyPr/>
          <a:lstStyle/>
          <a:p>
            <a:r>
              <a:rPr kumimoji="1" lang="en-US" altLang="ja-JP" sz="1600" dirty="0">
                <a:latin typeface="+mn-ea"/>
              </a:rPr>
              <a:t>13</a:t>
            </a:r>
            <a:endParaRPr kumimoji="1" lang="ja-JP" altLang="en-US" dirty="0">
              <a:latin typeface="+mn-ea"/>
            </a:endParaRPr>
          </a:p>
        </p:txBody>
      </p:sp>
    </p:spTree>
    <p:extLst>
      <p:ext uri="{BB962C8B-B14F-4D97-AF65-F5344CB8AC3E}">
        <p14:creationId xmlns:p14="http://schemas.microsoft.com/office/powerpoint/2010/main" val="265735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テキスト ボックス 45">
            <a:extLst>
              <a:ext uri="{FF2B5EF4-FFF2-40B4-BE49-F238E27FC236}">
                <a16:creationId xmlns:a16="http://schemas.microsoft.com/office/drawing/2014/main" id="{52286B33-566D-495C-A252-FB097A9F76DB}"/>
              </a:ext>
            </a:extLst>
          </p:cNvPr>
          <p:cNvSpPr txBox="1"/>
          <p:nvPr/>
        </p:nvSpPr>
        <p:spPr>
          <a:xfrm>
            <a:off x="532701" y="6098004"/>
            <a:ext cx="1569660" cy="369332"/>
          </a:xfrm>
          <a:prstGeom prst="rect">
            <a:avLst/>
          </a:prstGeom>
          <a:noFill/>
        </p:spPr>
        <p:txBody>
          <a:bodyPr wrap="none" rtlCol="0">
            <a:spAutoFit/>
          </a:bodyPr>
          <a:lstStyle/>
          <a:p>
            <a:r>
              <a:rPr kumimoji="1" lang="ja-JP" altLang="en-US" b="1" dirty="0"/>
              <a:t>○排出方法○</a:t>
            </a:r>
          </a:p>
        </p:txBody>
      </p:sp>
      <p:sp>
        <p:nvSpPr>
          <p:cNvPr id="47" name="テキスト ボックス 46">
            <a:extLst>
              <a:ext uri="{FF2B5EF4-FFF2-40B4-BE49-F238E27FC236}">
                <a16:creationId xmlns:a16="http://schemas.microsoft.com/office/drawing/2014/main" id="{4E25770C-A4E2-42A3-BB09-32B79ADE2C4A}"/>
              </a:ext>
            </a:extLst>
          </p:cNvPr>
          <p:cNvSpPr txBox="1"/>
          <p:nvPr/>
        </p:nvSpPr>
        <p:spPr>
          <a:xfrm>
            <a:off x="781989" y="6430633"/>
            <a:ext cx="4087979" cy="614720"/>
          </a:xfrm>
          <a:prstGeom prst="rect">
            <a:avLst/>
          </a:prstGeom>
          <a:noFill/>
        </p:spPr>
        <p:txBody>
          <a:bodyPr wrap="none" rtlCol="0">
            <a:spAutoFit/>
          </a:bodyPr>
          <a:lstStyle/>
          <a:p>
            <a:pPr>
              <a:lnSpc>
                <a:spcPct val="150000"/>
              </a:lnSpc>
            </a:pPr>
            <a:r>
              <a:rPr kumimoji="1" lang="ja-JP" altLang="en-US" sz="1200" dirty="0"/>
              <a:t>各回収場所へご持参ください。</a:t>
            </a:r>
            <a:endParaRPr kumimoji="1" lang="en-US" altLang="ja-JP" sz="1200" dirty="0"/>
          </a:p>
          <a:p>
            <a:pPr>
              <a:lnSpc>
                <a:spcPct val="150000"/>
              </a:lnSpc>
            </a:pPr>
            <a:r>
              <a:rPr lang="ja-JP" altLang="en-US" sz="1200" b="1" dirty="0"/>
              <a:t>◇占冠村役場　　◇トマムコミュニティセンター（トマム支所）　</a:t>
            </a:r>
            <a:endParaRPr kumimoji="1" lang="ja-JP" altLang="en-US" sz="1200" b="1" u="wavyDbl" dirty="0"/>
          </a:p>
        </p:txBody>
      </p:sp>
      <p:pic>
        <p:nvPicPr>
          <p:cNvPr id="48" name="図 47">
            <a:extLst>
              <a:ext uri="{FF2B5EF4-FFF2-40B4-BE49-F238E27FC236}">
                <a16:creationId xmlns:a16="http://schemas.microsoft.com/office/drawing/2014/main" id="{6B6B1564-6CD4-467D-A414-ED22C6825C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2579" y="4981615"/>
            <a:ext cx="897447" cy="952199"/>
          </a:xfrm>
          <a:prstGeom prst="rect">
            <a:avLst/>
          </a:prstGeom>
        </p:spPr>
      </p:pic>
      <p:sp>
        <p:nvSpPr>
          <p:cNvPr id="49" name="環状矢印 1">
            <a:extLst>
              <a:ext uri="{FF2B5EF4-FFF2-40B4-BE49-F238E27FC236}">
                <a16:creationId xmlns:a16="http://schemas.microsoft.com/office/drawing/2014/main" id="{BD63DB39-3DD8-4858-908B-2612ED5A1733}"/>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テキスト ボックス 49">
            <a:extLst>
              <a:ext uri="{FF2B5EF4-FFF2-40B4-BE49-F238E27FC236}">
                <a16:creationId xmlns:a16="http://schemas.microsoft.com/office/drawing/2014/main" id="{516488D4-4300-4D1A-863E-4F0F9DABB7E9}"/>
              </a:ext>
            </a:extLst>
          </p:cNvPr>
          <p:cNvSpPr txBox="1"/>
          <p:nvPr/>
        </p:nvSpPr>
        <p:spPr>
          <a:xfrm>
            <a:off x="2282737" y="375582"/>
            <a:ext cx="2262158" cy="923330"/>
          </a:xfrm>
          <a:prstGeom prst="rect">
            <a:avLst/>
          </a:prstGeom>
          <a:noFill/>
        </p:spPr>
        <p:txBody>
          <a:bodyPr wrap="none" rtlCol="0">
            <a:spAutoFit/>
          </a:bodyPr>
          <a:lstStyle/>
          <a:p>
            <a:r>
              <a:rPr lang="ja-JP" altLang="en-US" sz="5400" dirty="0">
                <a:ea typeface="ＤＦ特太ゴシック体" panose="02010609000101010101" pitchFamily="1" charset="-128"/>
              </a:rPr>
              <a:t>古着等</a:t>
            </a:r>
            <a:endParaRPr kumimoji="1" lang="ja-JP" altLang="en-US" sz="5400" dirty="0">
              <a:ea typeface="ＤＦ特太ゴシック体" panose="02010609000101010101" pitchFamily="1" charset="-128"/>
            </a:endParaRPr>
          </a:p>
        </p:txBody>
      </p:sp>
      <p:sp>
        <p:nvSpPr>
          <p:cNvPr id="51" name="テキスト ボックス 50">
            <a:extLst>
              <a:ext uri="{FF2B5EF4-FFF2-40B4-BE49-F238E27FC236}">
                <a16:creationId xmlns:a16="http://schemas.microsoft.com/office/drawing/2014/main" id="{7C84E7CC-CAAB-4EBC-9462-F7AB368A2D4B}"/>
              </a:ext>
            </a:extLst>
          </p:cNvPr>
          <p:cNvSpPr txBox="1"/>
          <p:nvPr/>
        </p:nvSpPr>
        <p:spPr>
          <a:xfrm>
            <a:off x="532701" y="7265305"/>
            <a:ext cx="1976823" cy="369331"/>
          </a:xfrm>
          <a:prstGeom prst="rect">
            <a:avLst/>
          </a:prstGeom>
          <a:noFill/>
        </p:spPr>
        <p:txBody>
          <a:bodyPr wrap="none" rtlCol="0">
            <a:spAutoFit/>
          </a:bodyPr>
          <a:lstStyle/>
          <a:p>
            <a:r>
              <a:rPr kumimoji="1" lang="ja-JP" altLang="en-US" b="1" dirty="0"/>
              <a:t>○出し方の注意○</a:t>
            </a:r>
          </a:p>
        </p:txBody>
      </p:sp>
      <p:pic>
        <p:nvPicPr>
          <p:cNvPr id="52" name="図 51">
            <a:extLst>
              <a:ext uri="{FF2B5EF4-FFF2-40B4-BE49-F238E27FC236}">
                <a16:creationId xmlns:a16="http://schemas.microsoft.com/office/drawing/2014/main" id="{A6B7EF4F-A8D4-482D-9C94-A5F52D535E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02361" y="4968665"/>
            <a:ext cx="1149982" cy="1017734"/>
          </a:xfrm>
          <a:prstGeom prst="rect">
            <a:avLst/>
          </a:prstGeom>
        </p:spPr>
      </p:pic>
      <p:pic>
        <p:nvPicPr>
          <p:cNvPr id="53" name="図 52">
            <a:extLst>
              <a:ext uri="{FF2B5EF4-FFF2-40B4-BE49-F238E27FC236}">
                <a16:creationId xmlns:a16="http://schemas.microsoft.com/office/drawing/2014/main" id="{199FD573-F022-4B91-81BA-23D672DA5E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31275" y="4996502"/>
            <a:ext cx="1173180" cy="1017734"/>
          </a:xfrm>
          <a:prstGeom prst="rect">
            <a:avLst/>
          </a:prstGeom>
        </p:spPr>
      </p:pic>
      <p:sp>
        <p:nvSpPr>
          <p:cNvPr id="60" name="テキスト ボックス 59">
            <a:extLst>
              <a:ext uri="{FF2B5EF4-FFF2-40B4-BE49-F238E27FC236}">
                <a16:creationId xmlns:a16="http://schemas.microsoft.com/office/drawing/2014/main" id="{90FF0A8E-CDDE-4AB6-92EA-19C697D453BF}"/>
              </a:ext>
            </a:extLst>
          </p:cNvPr>
          <p:cNvSpPr txBox="1"/>
          <p:nvPr/>
        </p:nvSpPr>
        <p:spPr>
          <a:xfrm>
            <a:off x="794181" y="7649368"/>
            <a:ext cx="5563439" cy="1448730"/>
          </a:xfrm>
          <a:prstGeom prst="rect">
            <a:avLst/>
          </a:prstGeom>
          <a:noFill/>
        </p:spPr>
        <p:txBody>
          <a:bodyPr wrap="square" rtlCol="0">
            <a:spAutoFit/>
          </a:bodyPr>
          <a:lstStyle/>
          <a:p>
            <a:pPr indent="-457200">
              <a:lnSpc>
                <a:spcPct val="150000"/>
              </a:lnSpc>
            </a:pPr>
            <a:r>
              <a:rPr kumimoji="1" lang="ja-JP" altLang="en-US" sz="1200" dirty="0"/>
              <a:t>①　汚れのひどいもの、カビなどの臭いのあるもの、濡れているものなどは回収でき</a:t>
            </a:r>
            <a:endParaRPr kumimoji="1" lang="en-US" altLang="ja-JP" sz="1200" dirty="0"/>
          </a:p>
          <a:p>
            <a:pPr indent="-457200">
              <a:lnSpc>
                <a:spcPct val="150000"/>
              </a:lnSpc>
            </a:pPr>
            <a:r>
              <a:rPr lang="ja-JP" altLang="en-US" sz="1200" dirty="0"/>
              <a:t>　　  ません。</a:t>
            </a:r>
            <a:r>
              <a:rPr lang="ja-JP" altLang="en-US" sz="1200" dirty="0">
                <a:uFill>
                  <a:solidFill>
                    <a:srgbClr val="FF0000"/>
                  </a:solidFill>
                </a:uFill>
              </a:rPr>
              <a:t>その場合は、</a:t>
            </a:r>
            <a:r>
              <a:rPr lang="ja-JP" altLang="en-US" sz="1200" b="1" dirty="0">
                <a:uFill>
                  <a:solidFill>
                    <a:srgbClr val="FF0000"/>
                  </a:solidFill>
                </a:uFill>
              </a:rPr>
              <a:t>「埋立ごみ」</a:t>
            </a:r>
            <a:r>
              <a:rPr lang="ja-JP" altLang="en-US" sz="1200" dirty="0">
                <a:uFill>
                  <a:solidFill>
                    <a:srgbClr val="FF0000"/>
                  </a:solidFill>
                </a:uFill>
              </a:rPr>
              <a:t>で出してください。</a:t>
            </a:r>
            <a:endParaRPr lang="en-US" altLang="ja-JP" sz="1200" b="1" dirty="0">
              <a:uFill>
                <a:solidFill>
                  <a:srgbClr val="FF0000"/>
                </a:solidFill>
              </a:uFill>
            </a:endParaRPr>
          </a:p>
          <a:p>
            <a:pPr indent="-457200">
              <a:lnSpc>
                <a:spcPct val="150000"/>
              </a:lnSpc>
            </a:pPr>
            <a:r>
              <a:rPr lang="ja-JP" altLang="en-US" sz="1200" dirty="0"/>
              <a:t>②　透明または半透明の袋に入れてください。</a:t>
            </a:r>
            <a:endParaRPr lang="en-US" altLang="ja-JP" sz="1200" dirty="0"/>
          </a:p>
          <a:p>
            <a:pPr indent="-457200">
              <a:lnSpc>
                <a:spcPct val="150000"/>
              </a:lnSpc>
            </a:pPr>
            <a:r>
              <a:rPr lang="ja-JP" altLang="en-US" sz="1200" dirty="0"/>
              <a:t>③　</a:t>
            </a:r>
            <a:r>
              <a:rPr lang="ja-JP" altLang="en-US" sz="1200" b="1" u="wavyHeavy" dirty="0">
                <a:uFill>
                  <a:solidFill>
                    <a:srgbClr val="FF0000"/>
                  </a:solidFill>
                </a:uFill>
              </a:rPr>
              <a:t>ごみステーションには持ち込まないでください。</a:t>
            </a:r>
            <a:endParaRPr lang="en-US" altLang="ja-JP" sz="1200" b="1" u="wavyHeavy" dirty="0">
              <a:uFill>
                <a:solidFill>
                  <a:srgbClr val="FF0000"/>
                </a:solidFill>
              </a:uFill>
            </a:endParaRPr>
          </a:p>
          <a:p>
            <a:pPr indent="-457200">
              <a:lnSpc>
                <a:spcPct val="150000"/>
              </a:lnSpc>
            </a:pPr>
            <a:r>
              <a:rPr lang="ja-JP" altLang="en-US" sz="1200" dirty="0"/>
              <a:t>④　ボタン、ファスナーなどの装飾品はそのままで結構です。</a:t>
            </a:r>
            <a:endParaRPr lang="en-US" altLang="ja-JP" sz="1200" dirty="0"/>
          </a:p>
        </p:txBody>
      </p:sp>
      <p:pic>
        <p:nvPicPr>
          <p:cNvPr id="63" name="図 62">
            <a:extLst>
              <a:ext uri="{FF2B5EF4-FFF2-40B4-BE49-F238E27FC236}">
                <a16:creationId xmlns:a16="http://schemas.microsoft.com/office/drawing/2014/main" id="{F0F30D09-396F-4F37-9EF1-0041D14D6C3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399604" y="5064487"/>
            <a:ext cx="1367401" cy="921912"/>
          </a:xfrm>
          <a:prstGeom prst="rect">
            <a:avLst/>
          </a:prstGeom>
        </p:spPr>
      </p:pic>
      <p:sp>
        <p:nvSpPr>
          <p:cNvPr id="20" name="テキスト ボックス 19">
            <a:extLst>
              <a:ext uri="{FF2B5EF4-FFF2-40B4-BE49-F238E27FC236}">
                <a16:creationId xmlns:a16="http://schemas.microsoft.com/office/drawing/2014/main" id="{0BBA286D-0DAE-4649-BE47-3B5EEE4C8B83}"/>
              </a:ext>
            </a:extLst>
          </p:cNvPr>
          <p:cNvSpPr txBox="1"/>
          <p:nvPr/>
        </p:nvSpPr>
        <p:spPr>
          <a:xfrm>
            <a:off x="526605" y="1388209"/>
            <a:ext cx="2803973" cy="369332"/>
          </a:xfrm>
          <a:prstGeom prst="rect">
            <a:avLst/>
          </a:prstGeom>
          <a:noFill/>
        </p:spPr>
        <p:txBody>
          <a:bodyPr wrap="none" rtlCol="0">
            <a:spAutoFit/>
          </a:bodyPr>
          <a:lstStyle/>
          <a:p>
            <a:r>
              <a:rPr kumimoji="1" lang="ja-JP" altLang="en-US" b="1" dirty="0"/>
              <a:t>〇持ち込みできるものの例</a:t>
            </a:r>
          </a:p>
        </p:txBody>
      </p:sp>
      <p:sp>
        <p:nvSpPr>
          <p:cNvPr id="21" name="テキスト ボックス 20">
            <a:extLst>
              <a:ext uri="{FF2B5EF4-FFF2-40B4-BE49-F238E27FC236}">
                <a16:creationId xmlns:a16="http://schemas.microsoft.com/office/drawing/2014/main" id="{B8A481BD-F0C4-4A85-9CDA-FD60DB5FE4F2}"/>
              </a:ext>
            </a:extLst>
          </p:cNvPr>
          <p:cNvSpPr txBox="1"/>
          <p:nvPr/>
        </p:nvSpPr>
        <p:spPr>
          <a:xfrm>
            <a:off x="775893" y="1755001"/>
            <a:ext cx="5360763" cy="1445717"/>
          </a:xfrm>
          <a:prstGeom prst="rect">
            <a:avLst/>
          </a:prstGeom>
          <a:noFill/>
        </p:spPr>
        <p:txBody>
          <a:bodyPr wrap="square" rtlCol="0">
            <a:spAutoFit/>
          </a:bodyPr>
          <a:lstStyle/>
          <a:p>
            <a:pPr>
              <a:lnSpc>
                <a:spcPct val="150000"/>
              </a:lnSpc>
            </a:pPr>
            <a:r>
              <a:rPr kumimoji="1" lang="ja-JP" altLang="en-US" sz="1200" dirty="0"/>
              <a:t>・Ｔシャツ、Ｙシャツ、ポロシャツ、ブラウス、トレーナー、ジャージ、コート、作業服</a:t>
            </a:r>
            <a:endParaRPr lang="en-US" altLang="ja-JP" sz="1200" dirty="0"/>
          </a:p>
          <a:p>
            <a:pPr>
              <a:lnSpc>
                <a:spcPct val="150000"/>
              </a:lnSpc>
            </a:pPr>
            <a:r>
              <a:rPr lang="ja-JP" altLang="en-US" sz="1200" dirty="0"/>
              <a:t>・ズボン、ジーンズ、スカート、ジャンパー、ベビー服、スーツ</a:t>
            </a:r>
            <a:endParaRPr lang="en-US" altLang="ja-JP" sz="1200" dirty="0"/>
          </a:p>
          <a:p>
            <a:pPr>
              <a:lnSpc>
                <a:spcPct val="150000"/>
              </a:lnSpc>
            </a:pPr>
            <a:r>
              <a:rPr kumimoji="1" lang="ja-JP" altLang="en-US" sz="1200" dirty="0"/>
              <a:t>・布団カバー、枕カバー、シーツ、バスタオル、フェイスタオル</a:t>
            </a:r>
            <a:endParaRPr kumimoji="1" lang="en-US" altLang="ja-JP" sz="1200" dirty="0"/>
          </a:p>
          <a:p>
            <a:pPr>
              <a:lnSpc>
                <a:spcPct val="150000"/>
              </a:lnSpc>
            </a:pPr>
            <a:r>
              <a:rPr lang="ja-JP" altLang="en-US" sz="1200" dirty="0"/>
              <a:t>・タオルケット、毛布、パジャマ、バスローブ、マフラー、帽子</a:t>
            </a:r>
            <a:endParaRPr lang="en-US" altLang="ja-JP" sz="1200" dirty="0"/>
          </a:p>
          <a:p>
            <a:pPr>
              <a:lnSpc>
                <a:spcPct val="150000"/>
              </a:lnSpc>
            </a:pPr>
            <a:r>
              <a:rPr kumimoji="1" lang="ja-JP" altLang="en-US" sz="1200" dirty="0"/>
              <a:t>・その他衣類、衣料品全般</a:t>
            </a:r>
          </a:p>
        </p:txBody>
      </p:sp>
      <p:sp>
        <p:nvSpPr>
          <p:cNvPr id="22" name="テキスト ボックス 21">
            <a:extLst>
              <a:ext uri="{FF2B5EF4-FFF2-40B4-BE49-F238E27FC236}">
                <a16:creationId xmlns:a16="http://schemas.microsoft.com/office/drawing/2014/main" id="{02D0738E-D6BA-4B31-9780-3B91FAB4FC29}"/>
              </a:ext>
            </a:extLst>
          </p:cNvPr>
          <p:cNvSpPr txBox="1"/>
          <p:nvPr/>
        </p:nvSpPr>
        <p:spPr>
          <a:xfrm>
            <a:off x="532701" y="3345025"/>
            <a:ext cx="3033203" cy="369332"/>
          </a:xfrm>
          <a:prstGeom prst="rect">
            <a:avLst/>
          </a:prstGeom>
          <a:noFill/>
        </p:spPr>
        <p:txBody>
          <a:bodyPr wrap="none" rtlCol="0">
            <a:spAutoFit/>
          </a:bodyPr>
          <a:lstStyle/>
          <a:p>
            <a:r>
              <a:rPr kumimoji="1" lang="en-US" altLang="ja-JP" b="1" dirty="0"/>
              <a:t>×</a:t>
            </a:r>
            <a:r>
              <a:rPr kumimoji="1" lang="ja-JP" altLang="en-US" b="1" dirty="0"/>
              <a:t>持ち込みできないものの例</a:t>
            </a:r>
          </a:p>
        </p:txBody>
      </p:sp>
      <p:sp>
        <p:nvSpPr>
          <p:cNvPr id="23" name="テキスト ボックス 22">
            <a:extLst>
              <a:ext uri="{FF2B5EF4-FFF2-40B4-BE49-F238E27FC236}">
                <a16:creationId xmlns:a16="http://schemas.microsoft.com/office/drawing/2014/main" id="{306FAEFC-BEFD-409E-833B-B7B9E591780C}"/>
              </a:ext>
            </a:extLst>
          </p:cNvPr>
          <p:cNvSpPr txBox="1"/>
          <p:nvPr/>
        </p:nvSpPr>
        <p:spPr>
          <a:xfrm>
            <a:off x="781989" y="3711817"/>
            <a:ext cx="5354667" cy="1168718"/>
          </a:xfrm>
          <a:prstGeom prst="rect">
            <a:avLst/>
          </a:prstGeom>
          <a:noFill/>
        </p:spPr>
        <p:txBody>
          <a:bodyPr wrap="square" rtlCol="0">
            <a:spAutoFit/>
          </a:bodyPr>
          <a:lstStyle/>
          <a:p>
            <a:pPr>
              <a:lnSpc>
                <a:spcPct val="150000"/>
              </a:lnSpc>
            </a:pPr>
            <a:r>
              <a:rPr lang="ja-JP" altLang="en-US" sz="1200" dirty="0"/>
              <a:t>・下着類（パンツ、ブリーフ、靴下、ストッキング）</a:t>
            </a:r>
            <a:endParaRPr lang="en-US" altLang="ja-JP" sz="1200" dirty="0"/>
          </a:p>
          <a:p>
            <a:pPr>
              <a:lnSpc>
                <a:spcPct val="150000"/>
              </a:lnSpc>
            </a:pPr>
            <a:r>
              <a:rPr kumimoji="1" lang="ja-JP" altLang="en-US" sz="1200" dirty="0"/>
              <a:t>・布団、ベッドパッド、枕、座布団、クッション、じゅうたん、玄関・台所マット</a:t>
            </a:r>
            <a:endParaRPr kumimoji="1" lang="en-US" altLang="ja-JP" sz="1200" dirty="0"/>
          </a:p>
          <a:p>
            <a:pPr>
              <a:lnSpc>
                <a:spcPct val="150000"/>
              </a:lnSpc>
            </a:pPr>
            <a:r>
              <a:rPr lang="ja-JP" altLang="en-US" sz="1200" dirty="0"/>
              <a:t>・</a:t>
            </a:r>
            <a:r>
              <a:rPr kumimoji="1" lang="ja-JP" altLang="en-US" sz="1200" dirty="0"/>
              <a:t>着物類、スキーウェア、手袋、ぬいぐるみ、便座カバー、カーテン</a:t>
            </a:r>
            <a:endParaRPr kumimoji="1" lang="en-US" altLang="ja-JP" sz="1200" dirty="0"/>
          </a:p>
          <a:p>
            <a:pPr>
              <a:lnSpc>
                <a:spcPct val="150000"/>
              </a:lnSpc>
            </a:pPr>
            <a:r>
              <a:rPr lang="ja-JP" altLang="en-US" sz="1200" dirty="0"/>
              <a:t>・洗濯していないもの</a:t>
            </a:r>
            <a:endParaRPr lang="en-US" altLang="ja-JP" sz="1200" dirty="0"/>
          </a:p>
        </p:txBody>
      </p:sp>
      <p:sp>
        <p:nvSpPr>
          <p:cNvPr id="24" name="テキスト ボックス 23">
            <a:extLst>
              <a:ext uri="{FF2B5EF4-FFF2-40B4-BE49-F238E27FC236}">
                <a16:creationId xmlns:a16="http://schemas.microsoft.com/office/drawing/2014/main" id="{CF8480ED-5E3E-4DCE-9407-3E62464326CD}"/>
              </a:ext>
            </a:extLst>
          </p:cNvPr>
          <p:cNvSpPr txBox="1"/>
          <p:nvPr/>
        </p:nvSpPr>
        <p:spPr>
          <a:xfrm>
            <a:off x="1136205" y="4619089"/>
            <a:ext cx="417102" cy="1200329"/>
          </a:xfrm>
          <a:prstGeom prst="rect">
            <a:avLst/>
          </a:prstGeom>
          <a:noFill/>
        </p:spPr>
        <p:txBody>
          <a:bodyPr wrap="square" rtlCol="0">
            <a:spAutoFit/>
          </a:bodyPr>
          <a:lstStyle/>
          <a:p>
            <a:r>
              <a:rPr kumimoji="1" lang="en-US" altLang="ja-JP" sz="7200" b="1" dirty="0">
                <a:solidFill>
                  <a:srgbClr val="FF0000"/>
                </a:solidFill>
                <a:latin typeface="+mn-ea"/>
              </a:rPr>
              <a:t>×</a:t>
            </a:r>
            <a:endParaRPr kumimoji="1" lang="ja-JP" altLang="en-US" sz="7200" b="1" dirty="0">
              <a:solidFill>
                <a:srgbClr val="FF0000"/>
              </a:solidFill>
              <a:latin typeface="+mn-ea"/>
            </a:endParaRPr>
          </a:p>
        </p:txBody>
      </p:sp>
      <p:sp>
        <p:nvSpPr>
          <p:cNvPr id="25" name="テキスト ボックス 24">
            <a:extLst>
              <a:ext uri="{FF2B5EF4-FFF2-40B4-BE49-F238E27FC236}">
                <a16:creationId xmlns:a16="http://schemas.microsoft.com/office/drawing/2014/main" id="{85EB1A7C-0AB0-45B0-A73D-671708EDA425}"/>
              </a:ext>
            </a:extLst>
          </p:cNvPr>
          <p:cNvSpPr txBox="1"/>
          <p:nvPr/>
        </p:nvSpPr>
        <p:spPr>
          <a:xfrm>
            <a:off x="2410269" y="4637377"/>
            <a:ext cx="417102" cy="1200329"/>
          </a:xfrm>
          <a:prstGeom prst="rect">
            <a:avLst/>
          </a:prstGeom>
          <a:noFill/>
        </p:spPr>
        <p:txBody>
          <a:bodyPr wrap="square" rtlCol="0">
            <a:spAutoFit/>
          </a:bodyPr>
          <a:lstStyle/>
          <a:p>
            <a:r>
              <a:rPr kumimoji="1" lang="en-US" altLang="ja-JP" sz="7200" b="1" dirty="0">
                <a:solidFill>
                  <a:srgbClr val="FF0000"/>
                </a:solidFill>
                <a:latin typeface="+mn-ea"/>
              </a:rPr>
              <a:t>×</a:t>
            </a:r>
            <a:endParaRPr kumimoji="1" lang="ja-JP" altLang="en-US" sz="7200" b="1" dirty="0">
              <a:solidFill>
                <a:srgbClr val="FF0000"/>
              </a:solidFill>
              <a:latin typeface="+mn-ea"/>
            </a:endParaRPr>
          </a:p>
        </p:txBody>
      </p:sp>
      <p:sp>
        <p:nvSpPr>
          <p:cNvPr id="26" name="テキスト ボックス 25">
            <a:extLst>
              <a:ext uri="{FF2B5EF4-FFF2-40B4-BE49-F238E27FC236}">
                <a16:creationId xmlns:a16="http://schemas.microsoft.com/office/drawing/2014/main" id="{92F5347C-63CA-4B30-9E11-DD7C13D06B06}"/>
              </a:ext>
            </a:extLst>
          </p:cNvPr>
          <p:cNvSpPr txBox="1"/>
          <p:nvPr/>
        </p:nvSpPr>
        <p:spPr>
          <a:xfrm>
            <a:off x="3855021" y="4631281"/>
            <a:ext cx="417102" cy="1200329"/>
          </a:xfrm>
          <a:prstGeom prst="rect">
            <a:avLst/>
          </a:prstGeom>
          <a:noFill/>
        </p:spPr>
        <p:txBody>
          <a:bodyPr wrap="square" rtlCol="0">
            <a:spAutoFit/>
          </a:bodyPr>
          <a:lstStyle/>
          <a:p>
            <a:r>
              <a:rPr kumimoji="1" lang="en-US" altLang="ja-JP" sz="7200" b="1" dirty="0">
                <a:solidFill>
                  <a:srgbClr val="FF0000"/>
                </a:solidFill>
                <a:latin typeface="+mn-ea"/>
              </a:rPr>
              <a:t>×</a:t>
            </a:r>
            <a:endParaRPr kumimoji="1" lang="ja-JP" altLang="en-US" sz="7200" b="1" dirty="0">
              <a:solidFill>
                <a:srgbClr val="FF0000"/>
              </a:solidFill>
              <a:latin typeface="+mn-ea"/>
            </a:endParaRPr>
          </a:p>
        </p:txBody>
      </p:sp>
      <p:sp>
        <p:nvSpPr>
          <p:cNvPr id="27" name="テキスト ボックス 26">
            <a:extLst>
              <a:ext uri="{FF2B5EF4-FFF2-40B4-BE49-F238E27FC236}">
                <a16:creationId xmlns:a16="http://schemas.microsoft.com/office/drawing/2014/main" id="{AB415649-F01B-451C-8DEA-8C31FF1D782B}"/>
              </a:ext>
            </a:extLst>
          </p:cNvPr>
          <p:cNvSpPr txBox="1"/>
          <p:nvPr/>
        </p:nvSpPr>
        <p:spPr>
          <a:xfrm>
            <a:off x="5165661" y="4637377"/>
            <a:ext cx="417102" cy="1200329"/>
          </a:xfrm>
          <a:prstGeom prst="rect">
            <a:avLst/>
          </a:prstGeom>
          <a:noFill/>
        </p:spPr>
        <p:txBody>
          <a:bodyPr wrap="square" rtlCol="0">
            <a:spAutoFit/>
          </a:bodyPr>
          <a:lstStyle/>
          <a:p>
            <a:r>
              <a:rPr kumimoji="1" lang="en-US" altLang="ja-JP" sz="7200" b="1" dirty="0">
                <a:solidFill>
                  <a:srgbClr val="FF0000"/>
                </a:solidFill>
                <a:latin typeface="+mn-ea"/>
              </a:rPr>
              <a:t>×</a:t>
            </a:r>
            <a:endParaRPr kumimoji="1" lang="ja-JP" altLang="en-US" sz="7200" b="1" dirty="0">
              <a:solidFill>
                <a:srgbClr val="FF0000"/>
              </a:solidFill>
              <a:latin typeface="+mn-ea"/>
            </a:endParaRPr>
          </a:p>
        </p:txBody>
      </p:sp>
      <p:sp>
        <p:nvSpPr>
          <p:cNvPr id="29" name="フッター プレースホルダー 3">
            <a:extLst>
              <a:ext uri="{FF2B5EF4-FFF2-40B4-BE49-F238E27FC236}">
                <a16:creationId xmlns:a16="http://schemas.microsoft.com/office/drawing/2014/main" id="{5FD6BC41-D6A2-4CC6-80BC-EDD369F35CDF}"/>
              </a:ext>
            </a:extLst>
          </p:cNvPr>
          <p:cNvSpPr>
            <a:spLocks noGrp="1"/>
          </p:cNvSpPr>
          <p:nvPr>
            <p:ph type="ftr" sz="quarter" idx="11"/>
          </p:nvPr>
        </p:nvSpPr>
        <p:spPr>
          <a:xfrm>
            <a:off x="2271713" y="9266741"/>
            <a:ext cx="2314575" cy="527403"/>
          </a:xfrm>
        </p:spPr>
        <p:txBody>
          <a:bodyPr/>
          <a:lstStyle/>
          <a:p>
            <a:r>
              <a:rPr kumimoji="1" lang="en-US" altLang="ja-JP" sz="1600" dirty="0">
                <a:latin typeface="+mn-ea"/>
              </a:rPr>
              <a:t>14</a:t>
            </a:r>
            <a:endParaRPr kumimoji="1" lang="ja-JP" altLang="en-US" dirty="0">
              <a:latin typeface="+mn-ea"/>
            </a:endParaRPr>
          </a:p>
        </p:txBody>
      </p:sp>
    </p:spTree>
    <p:extLst>
      <p:ext uri="{BB962C8B-B14F-4D97-AF65-F5344CB8AC3E}">
        <p14:creationId xmlns:p14="http://schemas.microsoft.com/office/powerpoint/2010/main" val="383005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B2595DE7-A4C3-4E90-937A-90AA8602D116}"/>
              </a:ext>
            </a:extLst>
          </p:cNvPr>
          <p:cNvSpPr txBox="1"/>
          <p:nvPr/>
        </p:nvSpPr>
        <p:spPr>
          <a:xfrm>
            <a:off x="532701" y="4137505"/>
            <a:ext cx="1569660" cy="369332"/>
          </a:xfrm>
          <a:prstGeom prst="rect">
            <a:avLst/>
          </a:prstGeom>
          <a:noFill/>
        </p:spPr>
        <p:txBody>
          <a:bodyPr wrap="none" rtlCol="0">
            <a:spAutoFit/>
          </a:bodyPr>
          <a:lstStyle/>
          <a:p>
            <a:r>
              <a:rPr kumimoji="1" lang="ja-JP" altLang="en-US" b="1" dirty="0"/>
              <a:t>○排出方法○</a:t>
            </a:r>
          </a:p>
        </p:txBody>
      </p:sp>
      <p:sp>
        <p:nvSpPr>
          <p:cNvPr id="29" name="テキスト ボックス 28">
            <a:extLst>
              <a:ext uri="{FF2B5EF4-FFF2-40B4-BE49-F238E27FC236}">
                <a16:creationId xmlns:a16="http://schemas.microsoft.com/office/drawing/2014/main" id="{65FF701E-7E76-42FD-8E63-E687B9008EDD}"/>
              </a:ext>
            </a:extLst>
          </p:cNvPr>
          <p:cNvSpPr txBox="1"/>
          <p:nvPr/>
        </p:nvSpPr>
        <p:spPr>
          <a:xfrm>
            <a:off x="781989" y="4504297"/>
            <a:ext cx="5336508" cy="891719"/>
          </a:xfrm>
          <a:prstGeom prst="rect">
            <a:avLst/>
          </a:prstGeom>
          <a:noFill/>
        </p:spPr>
        <p:txBody>
          <a:bodyPr wrap="square" rtlCol="0">
            <a:spAutoFit/>
          </a:bodyPr>
          <a:lstStyle/>
          <a:p>
            <a:pPr>
              <a:lnSpc>
                <a:spcPct val="150000"/>
              </a:lnSpc>
            </a:pPr>
            <a:r>
              <a:rPr kumimoji="1" lang="ja-JP" altLang="en-US" sz="1200" dirty="0"/>
              <a:t>毎年、４月、７月、</a:t>
            </a:r>
            <a:r>
              <a:rPr kumimoji="1" lang="en-US" altLang="ja-JP" sz="1200" dirty="0">
                <a:latin typeface="+mn-ea"/>
              </a:rPr>
              <a:t>10</a:t>
            </a:r>
            <a:r>
              <a:rPr kumimoji="1" lang="ja-JP" altLang="en-US" sz="1200" dirty="0"/>
              <a:t>月に収集を行います。</a:t>
            </a:r>
            <a:endParaRPr kumimoji="1" lang="en-US" altLang="ja-JP" sz="1200" dirty="0"/>
          </a:p>
          <a:p>
            <a:pPr>
              <a:lnSpc>
                <a:spcPct val="150000"/>
              </a:lnSpc>
            </a:pPr>
            <a:r>
              <a:rPr kumimoji="1" lang="ja-JP" altLang="en-US" sz="1200" dirty="0"/>
              <a:t>収集日はごみ収集カレンダーや行政回覧で周知しますので、</a:t>
            </a:r>
            <a:r>
              <a:rPr kumimoji="1" lang="ja-JP" altLang="en-US" sz="1200" b="1" u="wavyHeavy" dirty="0">
                <a:uFill>
                  <a:solidFill>
                    <a:srgbClr val="FF0000"/>
                  </a:solidFill>
                </a:uFill>
              </a:rPr>
              <a:t>ごみステーション横のスペースに置いてください。</a:t>
            </a:r>
            <a:endParaRPr kumimoji="1" lang="en-US" altLang="ja-JP" sz="1200" b="1" u="wavyHeavy" dirty="0">
              <a:uFill>
                <a:solidFill>
                  <a:srgbClr val="FF0000"/>
                </a:solidFill>
              </a:uFill>
            </a:endParaRPr>
          </a:p>
        </p:txBody>
      </p:sp>
      <p:sp>
        <p:nvSpPr>
          <p:cNvPr id="30" name="環状矢印 1">
            <a:extLst>
              <a:ext uri="{FF2B5EF4-FFF2-40B4-BE49-F238E27FC236}">
                <a16:creationId xmlns:a16="http://schemas.microsoft.com/office/drawing/2014/main" id="{D605C39D-88FC-4662-A215-AC2CA7055BCC}"/>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a:extLst>
              <a:ext uri="{FF2B5EF4-FFF2-40B4-BE49-F238E27FC236}">
                <a16:creationId xmlns:a16="http://schemas.microsoft.com/office/drawing/2014/main" id="{DC11852F-72E5-4A22-8FF1-1ADD53D3F6A3}"/>
              </a:ext>
            </a:extLst>
          </p:cNvPr>
          <p:cNvSpPr txBox="1"/>
          <p:nvPr/>
        </p:nvSpPr>
        <p:spPr>
          <a:xfrm>
            <a:off x="1990129" y="375582"/>
            <a:ext cx="2954655" cy="923330"/>
          </a:xfrm>
          <a:prstGeom prst="rect">
            <a:avLst/>
          </a:prstGeom>
          <a:noFill/>
        </p:spPr>
        <p:txBody>
          <a:bodyPr wrap="none" rtlCol="0">
            <a:spAutoFit/>
          </a:bodyPr>
          <a:lstStyle/>
          <a:p>
            <a:r>
              <a:rPr lang="ja-JP" altLang="en-US" sz="5400" dirty="0">
                <a:ea typeface="ＤＦ特太ゴシック体" panose="02010609000101010101" pitchFamily="1" charset="-128"/>
              </a:rPr>
              <a:t>粗大ごみ</a:t>
            </a:r>
            <a:endParaRPr kumimoji="1" lang="ja-JP" altLang="en-US" sz="5400" dirty="0">
              <a:ea typeface="ＤＦ特太ゴシック体" panose="02010609000101010101" pitchFamily="1" charset="-128"/>
            </a:endParaRPr>
          </a:p>
        </p:txBody>
      </p:sp>
      <p:sp>
        <p:nvSpPr>
          <p:cNvPr id="32" name="テキスト ボックス 31">
            <a:extLst>
              <a:ext uri="{FF2B5EF4-FFF2-40B4-BE49-F238E27FC236}">
                <a16:creationId xmlns:a16="http://schemas.microsoft.com/office/drawing/2014/main" id="{2F94181A-1CF2-4B31-8930-83F194C911FC}"/>
              </a:ext>
            </a:extLst>
          </p:cNvPr>
          <p:cNvSpPr txBox="1"/>
          <p:nvPr/>
        </p:nvSpPr>
        <p:spPr>
          <a:xfrm>
            <a:off x="532701" y="5570617"/>
            <a:ext cx="1976823" cy="369331"/>
          </a:xfrm>
          <a:prstGeom prst="rect">
            <a:avLst/>
          </a:prstGeom>
          <a:noFill/>
        </p:spPr>
        <p:txBody>
          <a:bodyPr wrap="none" rtlCol="0">
            <a:spAutoFit/>
          </a:bodyPr>
          <a:lstStyle/>
          <a:p>
            <a:r>
              <a:rPr kumimoji="1" lang="ja-JP" altLang="en-US" b="1" dirty="0"/>
              <a:t>○出し方の注意○</a:t>
            </a:r>
          </a:p>
        </p:txBody>
      </p:sp>
      <p:sp>
        <p:nvSpPr>
          <p:cNvPr id="33" name="テキスト ボックス 32">
            <a:extLst>
              <a:ext uri="{FF2B5EF4-FFF2-40B4-BE49-F238E27FC236}">
                <a16:creationId xmlns:a16="http://schemas.microsoft.com/office/drawing/2014/main" id="{7F85B097-190F-4066-A679-D550891AF7D4}"/>
              </a:ext>
            </a:extLst>
          </p:cNvPr>
          <p:cNvSpPr txBox="1"/>
          <p:nvPr/>
        </p:nvSpPr>
        <p:spPr>
          <a:xfrm>
            <a:off x="794182" y="5954680"/>
            <a:ext cx="5324316" cy="1722716"/>
          </a:xfrm>
          <a:prstGeom prst="rect">
            <a:avLst/>
          </a:prstGeom>
          <a:noFill/>
        </p:spPr>
        <p:txBody>
          <a:bodyPr wrap="square" rtlCol="0">
            <a:spAutoFit/>
          </a:bodyPr>
          <a:lstStyle/>
          <a:p>
            <a:pPr indent="-457200">
              <a:lnSpc>
                <a:spcPct val="150000"/>
              </a:lnSpc>
            </a:pPr>
            <a:r>
              <a:rPr kumimoji="1" lang="ja-JP" altLang="en-US" sz="1200" dirty="0"/>
              <a:t>①　</a:t>
            </a:r>
            <a:r>
              <a:rPr kumimoji="1" lang="ja-JP" altLang="en-US" sz="1200" b="1" u="wavyHeavy" dirty="0">
                <a:uFill>
                  <a:solidFill>
                    <a:srgbClr val="FF0000"/>
                  </a:solidFill>
                </a:uFill>
              </a:rPr>
              <a:t>家電リサイクル品や廃タイヤ、エンジンが付属する機械は</a:t>
            </a:r>
            <a:r>
              <a:rPr lang="ja-JP" altLang="en-US" sz="1200" b="1" u="wavyHeavy" dirty="0">
                <a:uFill>
                  <a:solidFill>
                    <a:srgbClr val="FF0000"/>
                  </a:solidFill>
                </a:uFill>
              </a:rPr>
              <a:t>回収できません。</a:t>
            </a:r>
            <a:endParaRPr lang="en-US" altLang="ja-JP" sz="1200" b="1" u="wavyHeavy" dirty="0">
              <a:uFill>
                <a:solidFill>
                  <a:srgbClr val="FF0000"/>
                </a:solidFill>
              </a:uFill>
            </a:endParaRPr>
          </a:p>
          <a:p>
            <a:pPr indent="-457200">
              <a:lnSpc>
                <a:spcPct val="150000"/>
              </a:lnSpc>
            </a:pPr>
            <a:r>
              <a:rPr lang="ja-JP" altLang="en-US" sz="1200" dirty="0"/>
              <a:t>②　袋に入るものは</a:t>
            </a:r>
            <a:r>
              <a:rPr lang="ja-JP" altLang="en-US" sz="1200" b="1" dirty="0"/>
              <a:t>「埋立ごみ」</a:t>
            </a:r>
            <a:r>
              <a:rPr lang="ja-JP" altLang="en-US" sz="1200" dirty="0"/>
              <a:t>として出してください。</a:t>
            </a:r>
            <a:endParaRPr lang="en-US" altLang="ja-JP" sz="1200" dirty="0"/>
          </a:p>
          <a:p>
            <a:pPr indent="-457200">
              <a:lnSpc>
                <a:spcPct val="150000"/>
              </a:lnSpc>
            </a:pPr>
            <a:r>
              <a:rPr lang="ja-JP" altLang="en-US" sz="1200" dirty="0"/>
              <a:t>③　バラバラになるものは、ひも等で縛って出してください。</a:t>
            </a:r>
            <a:endParaRPr lang="en-US" altLang="ja-JP" sz="1200" dirty="0"/>
          </a:p>
          <a:p>
            <a:pPr indent="-457200">
              <a:lnSpc>
                <a:spcPct val="150000"/>
              </a:lnSpc>
            </a:pPr>
            <a:r>
              <a:rPr lang="ja-JP" altLang="en-US" sz="1200" dirty="0"/>
              <a:t>④　回収日当日の</a:t>
            </a:r>
            <a:r>
              <a:rPr lang="ja-JP" altLang="en-US" sz="1200" b="1" dirty="0"/>
              <a:t>午前８時３０分まで</a:t>
            </a:r>
            <a:r>
              <a:rPr lang="ja-JP" altLang="en-US" sz="1200" dirty="0"/>
              <a:t>に出してください。</a:t>
            </a:r>
            <a:endParaRPr lang="en-US" altLang="ja-JP" sz="1200" dirty="0"/>
          </a:p>
          <a:p>
            <a:pPr indent="-457200">
              <a:lnSpc>
                <a:spcPct val="150000"/>
              </a:lnSpc>
            </a:pPr>
            <a:r>
              <a:rPr lang="ja-JP" altLang="en-US" sz="1200" dirty="0"/>
              <a:t>⑤　防犯登録している自転車は、事前に警察署、駐在所にて登録の抹消手続き</a:t>
            </a:r>
            <a:endParaRPr lang="en-US" altLang="ja-JP" sz="1200" dirty="0"/>
          </a:p>
          <a:p>
            <a:pPr indent="-457200">
              <a:lnSpc>
                <a:spcPct val="150000"/>
              </a:lnSpc>
            </a:pPr>
            <a:r>
              <a:rPr lang="ja-JP" altLang="en-US" sz="1200" dirty="0"/>
              <a:t>　　 を行ってください。</a:t>
            </a:r>
            <a:endParaRPr lang="en-US" altLang="ja-JP" sz="1200" b="1" u="wavyHeavy" dirty="0">
              <a:uFill>
                <a:solidFill>
                  <a:srgbClr val="FF0000"/>
                </a:solidFill>
              </a:uFill>
            </a:endParaRPr>
          </a:p>
        </p:txBody>
      </p:sp>
      <p:sp>
        <p:nvSpPr>
          <p:cNvPr id="34" name="テキスト ボックス 33">
            <a:extLst>
              <a:ext uri="{FF2B5EF4-FFF2-40B4-BE49-F238E27FC236}">
                <a16:creationId xmlns:a16="http://schemas.microsoft.com/office/drawing/2014/main" id="{64E7D30E-6ED2-4F9F-A2DD-2066457BC682}"/>
              </a:ext>
            </a:extLst>
          </p:cNvPr>
          <p:cNvSpPr txBox="1"/>
          <p:nvPr/>
        </p:nvSpPr>
        <p:spPr>
          <a:xfrm>
            <a:off x="526605" y="1388209"/>
            <a:ext cx="1114408" cy="369332"/>
          </a:xfrm>
          <a:prstGeom prst="rect">
            <a:avLst/>
          </a:prstGeom>
          <a:noFill/>
        </p:spPr>
        <p:txBody>
          <a:bodyPr wrap="none" rtlCol="0">
            <a:spAutoFit/>
          </a:bodyPr>
          <a:lstStyle/>
          <a:p>
            <a:r>
              <a:rPr kumimoji="1" lang="ja-JP" altLang="en-US" b="1" dirty="0"/>
              <a:t>〇対象〇</a:t>
            </a:r>
          </a:p>
        </p:txBody>
      </p:sp>
      <p:sp>
        <p:nvSpPr>
          <p:cNvPr id="35" name="テキスト ボックス 34">
            <a:extLst>
              <a:ext uri="{FF2B5EF4-FFF2-40B4-BE49-F238E27FC236}">
                <a16:creationId xmlns:a16="http://schemas.microsoft.com/office/drawing/2014/main" id="{5D38FBDC-BEFD-47DB-B215-3E80BB22D47C}"/>
              </a:ext>
            </a:extLst>
          </p:cNvPr>
          <p:cNvSpPr txBox="1"/>
          <p:nvPr/>
        </p:nvSpPr>
        <p:spPr>
          <a:xfrm>
            <a:off x="775893" y="1755001"/>
            <a:ext cx="5400837" cy="614720"/>
          </a:xfrm>
          <a:prstGeom prst="rect">
            <a:avLst/>
          </a:prstGeom>
          <a:noFill/>
        </p:spPr>
        <p:txBody>
          <a:bodyPr wrap="square" rtlCol="0">
            <a:spAutoFit/>
          </a:bodyPr>
          <a:lstStyle/>
          <a:p>
            <a:pPr>
              <a:lnSpc>
                <a:spcPct val="150000"/>
              </a:lnSpc>
            </a:pPr>
            <a:r>
              <a:rPr kumimoji="1" lang="ja-JP" altLang="en-US" sz="1200" dirty="0"/>
              <a:t>・袋に入りきらない大きさのものは粗大ごみとなります。</a:t>
            </a:r>
            <a:endParaRPr lang="en-US" altLang="ja-JP" sz="1200" dirty="0"/>
          </a:p>
          <a:p>
            <a:pPr>
              <a:lnSpc>
                <a:spcPct val="150000"/>
              </a:lnSpc>
            </a:pPr>
            <a:r>
              <a:rPr lang="ja-JP" altLang="en-US" sz="1200" dirty="0"/>
              <a:t>・「主な品物の分別区分（Ｐ１８以降参照）」を見て正しく分別してください。</a:t>
            </a:r>
            <a:endParaRPr lang="en-US" altLang="ja-JP" sz="1200" dirty="0"/>
          </a:p>
        </p:txBody>
      </p:sp>
      <p:pic>
        <p:nvPicPr>
          <p:cNvPr id="38" name="図 37">
            <a:extLst>
              <a:ext uri="{FF2B5EF4-FFF2-40B4-BE49-F238E27FC236}">
                <a16:creationId xmlns:a16="http://schemas.microsoft.com/office/drawing/2014/main" id="{856A4FC7-8346-4B74-B118-B7DDB7E1DF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5429" y="2591983"/>
            <a:ext cx="1350179" cy="1359755"/>
          </a:xfrm>
          <a:prstGeom prst="rect">
            <a:avLst/>
          </a:prstGeom>
        </p:spPr>
      </p:pic>
      <p:pic>
        <p:nvPicPr>
          <p:cNvPr id="39" name="図 38">
            <a:extLst>
              <a:ext uri="{FF2B5EF4-FFF2-40B4-BE49-F238E27FC236}">
                <a16:creationId xmlns:a16="http://schemas.microsoft.com/office/drawing/2014/main" id="{E96F5B6F-DF4D-49DE-A2A6-60259E2C117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21945" y="2569791"/>
            <a:ext cx="1278232" cy="1287298"/>
          </a:xfrm>
          <a:prstGeom prst="rect">
            <a:avLst/>
          </a:prstGeom>
        </p:spPr>
      </p:pic>
      <p:pic>
        <p:nvPicPr>
          <p:cNvPr id="40" name="図 39">
            <a:extLst>
              <a:ext uri="{FF2B5EF4-FFF2-40B4-BE49-F238E27FC236}">
                <a16:creationId xmlns:a16="http://schemas.microsoft.com/office/drawing/2014/main" id="{7C07AB42-5338-4A1C-B334-9D5656CE31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7117" y="2635200"/>
            <a:ext cx="1213285" cy="1221889"/>
          </a:xfrm>
          <a:prstGeom prst="rect">
            <a:avLst/>
          </a:prstGeom>
        </p:spPr>
      </p:pic>
      <p:pic>
        <p:nvPicPr>
          <p:cNvPr id="41" name="図 40">
            <a:extLst>
              <a:ext uri="{FF2B5EF4-FFF2-40B4-BE49-F238E27FC236}">
                <a16:creationId xmlns:a16="http://schemas.microsoft.com/office/drawing/2014/main" id="{B2DD8448-3E48-4530-898B-E44CC928CE8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41109" y="2573769"/>
            <a:ext cx="1307268" cy="1316538"/>
          </a:xfrm>
          <a:prstGeom prst="rect">
            <a:avLst/>
          </a:prstGeom>
        </p:spPr>
      </p:pic>
      <p:pic>
        <p:nvPicPr>
          <p:cNvPr id="56" name="図 55">
            <a:extLst>
              <a:ext uri="{FF2B5EF4-FFF2-40B4-BE49-F238E27FC236}">
                <a16:creationId xmlns:a16="http://schemas.microsoft.com/office/drawing/2014/main" id="{5B54689C-79B1-4933-AED6-A2754EDE34C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77749" y="7879211"/>
            <a:ext cx="1191877" cy="1200329"/>
          </a:xfrm>
          <a:prstGeom prst="rect">
            <a:avLst/>
          </a:prstGeom>
        </p:spPr>
      </p:pic>
      <p:pic>
        <p:nvPicPr>
          <p:cNvPr id="57" name="図 56">
            <a:extLst>
              <a:ext uri="{FF2B5EF4-FFF2-40B4-BE49-F238E27FC236}">
                <a16:creationId xmlns:a16="http://schemas.microsoft.com/office/drawing/2014/main" id="{BF4A505F-F7D1-44B7-899B-40CD0EE8B4B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792346" y="7793867"/>
            <a:ext cx="1268113" cy="1277108"/>
          </a:xfrm>
          <a:prstGeom prst="rect">
            <a:avLst/>
          </a:prstGeom>
        </p:spPr>
      </p:pic>
      <p:pic>
        <p:nvPicPr>
          <p:cNvPr id="59" name="図 58">
            <a:extLst>
              <a:ext uri="{FF2B5EF4-FFF2-40B4-BE49-F238E27FC236}">
                <a16:creationId xmlns:a16="http://schemas.microsoft.com/office/drawing/2014/main" id="{02F9284D-5306-4698-82F4-5AE87EE06B8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422035" y="7895029"/>
            <a:ext cx="1191876" cy="1200330"/>
          </a:xfrm>
          <a:prstGeom prst="rect">
            <a:avLst/>
          </a:prstGeom>
        </p:spPr>
      </p:pic>
      <p:sp>
        <p:nvSpPr>
          <p:cNvPr id="61" name="テキスト ボックス 60">
            <a:extLst>
              <a:ext uri="{FF2B5EF4-FFF2-40B4-BE49-F238E27FC236}">
                <a16:creationId xmlns:a16="http://schemas.microsoft.com/office/drawing/2014/main" id="{1B5EB6E7-0264-41FF-9CA3-AB0A0500A417}"/>
              </a:ext>
            </a:extLst>
          </p:cNvPr>
          <p:cNvSpPr txBox="1"/>
          <p:nvPr/>
        </p:nvSpPr>
        <p:spPr>
          <a:xfrm>
            <a:off x="1626746" y="7431787"/>
            <a:ext cx="511777" cy="1200329"/>
          </a:xfrm>
          <a:prstGeom prst="rect">
            <a:avLst/>
          </a:prstGeom>
          <a:noFill/>
        </p:spPr>
        <p:txBody>
          <a:bodyPr wrap="square" rtlCol="0">
            <a:spAutoFit/>
          </a:bodyPr>
          <a:lstStyle/>
          <a:p>
            <a:r>
              <a:rPr kumimoji="1" lang="en-US" altLang="ja-JP" sz="7200" b="1" dirty="0">
                <a:solidFill>
                  <a:srgbClr val="FF0000"/>
                </a:solidFill>
                <a:latin typeface="+mn-ea"/>
              </a:rPr>
              <a:t>×</a:t>
            </a:r>
            <a:endParaRPr kumimoji="1" lang="ja-JP" altLang="en-US" sz="7200" b="1" dirty="0">
              <a:solidFill>
                <a:srgbClr val="FF0000"/>
              </a:solidFill>
              <a:latin typeface="+mn-ea"/>
            </a:endParaRPr>
          </a:p>
        </p:txBody>
      </p:sp>
      <p:sp>
        <p:nvSpPr>
          <p:cNvPr id="62" name="テキスト ボックス 61">
            <a:extLst>
              <a:ext uri="{FF2B5EF4-FFF2-40B4-BE49-F238E27FC236}">
                <a16:creationId xmlns:a16="http://schemas.microsoft.com/office/drawing/2014/main" id="{FEAE8490-CEF5-47AA-BAE8-14E4422FC679}"/>
              </a:ext>
            </a:extLst>
          </p:cNvPr>
          <p:cNvSpPr txBox="1"/>
          <p:nvPr/>
        </p:nvSpPr>
        <p:spPr>
          <a:xfrm>
            <a:off x="3202703" y="7416045"/>
            <a:ext cx="502492" cy="1200329"/>
          </a:xfrm>
          <a:prstGeom prst="rect">
            <a:avLst/>
          </a:prstGeom>
          <a:noFill/>
        </p:spPr>
        <p:txBody>
          <a:bodyPr wrap="square" rtlCol="0">
            <a:spAutoFit/>
          </a:bodyPr>
          <a:lstStyle/>
          <a:p>
            <a:r>
              <a:rPr kumimoji="1" lang="en-US" altLang="ja-JP" sz="7200" b="1" dirty="0">
                <a:solidFill>
                  <a:srgbClr val="FF0000"/>
                </a:solidFill>
                <a:latin typeface="+mn-ea"/>
              </a:rPr>
              <a:t>×</a:t>
            </a:r>
            <a:endParaRPr kumimoji="1" lang="ja-JP" altLang="en-US" sz="7200" b="1" dirty="0">
              <a:solidFill>
                <a:srgbClr val="FF0000"/>
              </a:solidFill>
              <a:latin typeface="+mn-ea"/>
            </a:endParaRPr>
          </a:p>
        </p:txBody>
      </p:sp>
      <p:sp>
        <p:nvSpPr>
          <p:cNvPr id="64" name="テキスト ボックス 63">
            <a:extLst>
              <a:ext uri="{FF2B5EF4-FFF2-40B4-BE49-F238E27FC236}">
                <a16:creationId xmlns:a16="http://schemas.microsoft.com/office/drawing/2014/main" id="{386D1FDC-D8FC-4676-82F0-EB66DEAA76E7}"/>
              </a:ext>
            </a:extLst>
          </p:cNvPr>
          <p:cNvSpPr txBox="1"/>
          <p:nvPr/>
        </p:nvSpPr>
        <p:spPr>
          <a:xfrm>
            <a:off x="4801952" y="7377743"/>
            <a:ext cx="543067" cy="1200329"/>
          </a:xfrm>
          <a:prstGeom prst="rect">
            <a:avLst/>
          </a:prstGeom>
          <a:noFill/>
        </p:spPr>
        <p:txBody>
          <a:bodyPr wrap="square" rtlCol="0">
            <a:spAutoFit/>
          </a:bodyPr>
          <a:lstStyle/>
          <a:p>
            <a:r>
              <a:rPr kumimoji="1" lang="en-US" altLang="ja-JP" sz="7200" b="1" dirty="0">
                <a:solidFill>
                  <a:srgbClr val="FF0000"/>
                </a:solidFill>
                <a:latin typeface="+mn-ea"/>
              </a:rPr>
              <a:t>×</a:t>
            </a:r>
            <a:endParaRPr kumimoji="1" lang="ja-JP" altLang="en-US" sz="7200" b="1" dirty="0">
              <a:solidFill>
                <a:srgbClr val="FF0000"/>
              </a:solidFill>
              <a:latin typeface="+mn-ea"/>
            </a:endParaRPr>
          </a:p>
        </p:txBody>
      </p:sp>
      <p:sp>
        <p:nvSpPr>
          <p:cNvPr id="22" name="フッター プレースホルダー 3">
            <a:extLst>
              <a:ext uri="{FF2B5EF4-FFF2-40B4-BE49-F238E27FC236}">
                <a16:creationId xmlns:a16="http://schemas.microsoft.com/office/drawing/2014/main" id="{2A7C0623-CBBB-4B36-9B21-4577A25B8777}"/>
              </a:ext>
            </a:extLst>
          </p:cNvPr>
          <p:cNvSpPr>
            <a:spLocks noGrp="1"/>
          </p:cNvSpPr>
          <p:nvPr>
            <p:ph type="ftr" sz="quarter" idx="11"/>
          </p:nvPr>
        </p:nvSpPr>
        <p:spPr>
          <a:xfrm>
            <a:off x="2271713" y="9266741"/>
            <a:ext cx="2314575" cy="527403"/>
          </a:xfrm>
        </p:spPr>
        <p:txBody>
          <a:bodyPr/>
          <a:lstStyle/>
          <a:p>
            <a:r>
              <a:rPr kumimoji="1" lang="en-US" altLang="ja-JP" sz="1600" dirty="0">
                <a:latin typeface="+mn-ea"/>
              </a:rPr>
              <a:t>15</a:t>
            </a:r>
            <a:endParaRPr kumimoji="1" lang="ja-JP" altLang="en-US" dirty="0">
              <a:latin typeface="+mn-ea"/>
            </a:endParaRPr>
          </a:p>
        </p:txBody>
      </p:sp>
    </p:spTree>
    <p:extLst>
      <p:ext uri="{BB962C8B-B14F-4D97-AF65-F5344CB8AC3E}">
        <p14:creationId xmlns:p14="http://schemas.microsoft.com/office/powerpoint/2010/main" val="1098409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環状矢印 1">
            <a:extLst>
              <a:ext uri="{FF2B5EF4-FFF2-40B4-BE49-F238E27FC236}">
                <a16:creationId xmlns:a16="http://schemas.microsoft.com/office/drawing/2014/main" id="{BD63DB39-3DD8-4858-908B-2612ED5A1733}"/>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テキスト ボックス 49">
            <a:extLst>
              <a:ext uri="{FF2B5EF4-FFF2-40B4-BE49-F238E27FC236}">
                <a16:creationId xmlns:a16="http://schemas.microsoft.com/office/drawing/2014/main" id="{516488D4-4300-4D1A-863E-4F0F9DABB7E9}"/>
              </a:ext>
            </a:extLst>
          </p:cNvPr>
          <p:cNvSpPr txBox="1"/>
          <p:nvPr/>
        </p:nvSpPr>
        <p:spPr>
          <a:xfrm>
            <a:off x="551473" y="375582"/>
            <a:ext cx="5724644" cy="923330"/>
          </a:xfrm>
          <a:prstGeom prst="rect">
            <a:avLst/>
          </a:prstGeom>
          <a:noFill/>
        </p:spPr>
        <p:txBody>
          <a:bodyPr wrap="none" rtlCol="0">
            <a:spAutoFit/>
          </a:bodyPr>
          <a:lstStyle/>
          <a:p>
            <a:r>
              <a:rPr lang="ja-JP" altLang="en-US" sz="5400" dirty="0">
                <a:ea typeface="ＤＦ特太ゴシック体" panose="02010609000101010101" pitchFamily="1" charset="-128"/>
              </a:rPr>
              <a:t>家電リサイクル品</a:t>
            </a:r>
            <a:endParaRPr kumimoji="1" lang="ja-JP" altLang="en-US" sz="5400" dirty="0">
              <a:ea typeface="ＤＦ特太ゴシック体" panose="02010609000101010101" pitchFamily="1" charset="-128"/>
            </a:endParaRPr>
          </a:p>
        </p:txBody>
      </p:sp>
      <p:sp>
        <p:nvSpPr>
          <p:cNvPr id="20" name="テキスト ボックス 19">
            <a:extLst>
              <a:ext uri="{FF2B5EF4-FFF2-40B4-BE49-F238E27FC236}">
                <a16:creationId xmlns:a16="http://schemas.microsoft.com/office/drawing/2014/main" id="{0BBA286D-0DAE-4649-BE47-3B5EEE4C8B83}"/>
              </a:ext>
            </a:extLst>
          </p:cNvPr>
          <p:cNvSpPr txBox="1"/>
          <p:nvPr/>
        </p:nvSpPr>
        <p:spPr>
          <a:xfrm>
            <a:off x="526605" y="1522321"/>
            <a:ext cx="2361544" cy="369332"/>
          </a:xfrm>
          <a:prstGeom prst="rect">
            <a:avLst/>
          </a:prstGeom>
          <a:noFill/>
        </p:spPr>
        <p:txBody>
          <a:bodyPr wrap="none" rtlCol="0">
            <a:spAutoFit/>
          </a:bodyPr>
          <a:lstStyle/>
          <a:p>
            <a:r>
              <a:rPr kumimoji="1" lang="ja-JP" altLang="en-US" b="1" dirty="0"/>
              <a:t>家電リサイクル対象品</a:t>
            </a:r>
          </a:p>
        </p:txBody>
      </p:sp>
      <p:sp>
        <p:nvSpPr>
          <p:cNvPr id="22" name="テキスト ボックス 21">
            <a:extLst>
              <a:ext uri="{FF2B5EF4-FFF2-40B4-BE49-F238E27FC236}">
                <a16:creationId xmlns:a16="http://schemas.microsoft.com/office/drawing/2014/main" id="{02D0738E-D6BA-4B31-9780-3B91FAB4FC29}"/>
              </a:ext>
            </a:extLst>
          </p:cNvPr>
          <p:cNvSpPr txBox="1"/>
          <p:nvPr/>
        </p:nvSpPr>
        <p:spPr>
          <a:xfrm>
            <a:off x="691197" y="2759809"/>
            <a:ext cx="5626861" cy="542264"/>
          </a:xfrm>
          <a:prstGeom prst="rect">
            <a:avLst/>
          </a:prstGeom>
          <a:noFill/>
        </p:spPr>
        <p:txBody>
          <a:bodyPr wrap="none" rtlCol="0">
            <a:spAutoFit/>
          </a:bodyPr>
          <a:lstStyle/>
          <a:p>
            <a:pPr>
              <a:lnSpc>
                <a:spcPct val="150000"/>
              </a:lnSpc>
            </a:pPr>
            <a:r>
              <a:rPr kumimoji="1" lang="ja-JP" altLang="en-US" sz="2200" b="1" dirty="0">
                <a:solidFill>
                  <a:srgbClr val="FF0000"/>
                </a:solidFill>
              </a:rPr>
              <a:t>次の４品目は、村で収集、処理はできません。</a:t>
            </a:r>
          </a:p>
        </p:txBody>
      </p:sp>
      <p:sp>
        <p:nvSpPr>
          <p:cNvPr id="23" name="テキスト ボックス 22">
            <a:extLst>
              <a:ext uri="{FF2B5EF4-FFF2-40B4-BE49-F238E27FC236}">
                <a16:creationId xmlns:a16="http://schemas.microsoft.com/office/drawing/2014/main" id="{306FAEFC-BEFD-409E-833B-B7B9E591780C}"/>
              </a:ext>
            </a:extLst>
          </p:cNvPr>
          <p:cNvSpPr txBox="1"/>
          <p:nvPr/>
        </p:nvSpPr>
        <p:spPr>
          <a:xfrm>
            <a:off x="781989" y="5455273"/>
            <a:ext cx="5455410" cy="2830711"/>
          </a:xfrm>
          <a:prstGeom prst="rect">
            <a:avLst/>
          </a:prstGeom>
          <a:noFill/>
        </p:spPr>
        <p:txBody>
          <a:bodyPr wrap="square" rtlCol="0">
            <a:spAutoFit/>
          </a:bodyPr>
          <a:lstStyle/>
          <a:p>
            <a:pPr>
              <a:lnSpc>
                <a:spcPct val="150000"/>
              </a:lnSpc>
            </a:pPr>
            <a:r>
              <a:rPr lang="ja-JP" altLang="en-US" sz="1200" dirty="0"/>
              <a:t>・上記４品目は、分解しても村では引き受けません。</a:t>
            </a:r>
            <a:endParaRPr lang="en-US" altLang="ja-JP" sz="1200" dirty="0"/>
          </a:p>
          <a:p>
            <a:pPr>
              <a:lnSpc>
                <a:spcPct val="150000"/>
              </a:lnSpc>
            </a:pPr>
            <a:r>
              <a:rPr lang="ja-JP" altLang="en-US" sz="1200" dirty="0"/>
              <a:t>・買い替え時、販売店に回収を依頼してください。（有料）</a:t>
            </a:r>
            <a:endParaRPr lang="en-US" altLang="ja-JP" sz="1200" dirty="0"/>
          </a:p>
          <a:p>
            <a:pPr>
              <a:lnSpc>
                <a:spcPct val="150000"/>
              </a:lnSpc>
            </a:pPr>
            <a:r>
              <a:rPr lang="ja-JP" altLang="en-US" sz="1200" dirty="0"/>
              <a:t>・業務用の製品は家庭で使用していたものでも産業廃棄物となりますので、販売店</a:t>
            </a:r>
            <a:endParaRPr lang="en-US" altLang="ja-JP" sz="1200" dirty="0"/>
          </a:p>
          <a:p>
            <a:pPr>
              <a:lnSpc>
                <a:spcPct val="150000"/>
              </a:lnSpc>
            </a:pPr>
            <a:r>
              <a:rPr lang="ja-JP" altLang="en-US" sz="1200" dirty="0"/>
              <a:t>　やメーカーに相談してください。</a:t>
            </a:r>
            <a:endParaRPr lang="en-US" altLang="ja-JP" sz="1200" dirty="0"/>
          </a:p>
          <a:p>
            <a:pPr>
              <a:lnSpc>
                <a:spcPct val="150000"/>
              </a:lnSpc>
            </a:pPr>
            <a:r>
              <a:rPr kumimoji="1" lang="ja-JP" altLang="en-US" sz="1200" dirty="0"/>
              <a:t>・</a:t>
            </a:r>
            <a:r>
              <a:rPr kumimoji="1" lang="ja-JP" altLang="en-US" sz="1200" u="wavyHeavy" dirty="0">
                <a:uFill>
                  <a:solidFill>
                    <a:srgbClr val="FF0000"/>
                  </a:solidFill>
                </a:uFill>
              </a:rPr>
              <a:t>家電リサイクル対象機器は、</a:t>
            </a:r>
            <a:r>
              <a:rPr kumimoji="1" lang="ja-JP" altLang="en-US" sz="1200" b="1" u="wavyHeavy" dirty="0">
                <a:uFill>
                  <a:solidFill>
                    <a:srgbClr val="FF0000"/>
                  </a:solidFill>
                </a:uFill>
              </a:rPr>
              <a:t>「粗大ごみ」や「小型家電」としての</a:t>
            </a:r>
            <a:r>
              <a:rPr lang="ja-JP" altLang="en-US" sz="1200" b="1" u="wavyHeavy" dirty="0">
                <a:uFill>
                  <a:solidFill>
                    <a:srgbClr val="FF0000"/>
                  </a:solidFill>
                </a:uFill>
              </a:rPr>
              <a:t>収集・処分ができ</a:t>
            </a:r>
            <a:endParaRPr lang="en-US" altLang="ja-JP" sz="1200" b="1" u="wavyHeavy" dirty="0">
              <a:uFill>
                <a:solidFill>
                  <a:srgbClr val="FF0000"/>
                </a:solidFill>
              </a:uFill>
            </a:endParaRPr>
          </a:p>
          <a:p>
            <a:pPr>
              <a:lnSpc>
                <a:spcPct val="150000"/>
              </a:lnSpc>
            </a:pPr>
            <a:r>
              <a:rPr lang="ja-JP" altLang="en-US" sz="1200" b="1" dirty="0">
                <a:uFill>
                  <a:solidFill>
                    <a:srgbClr val="FF0000"/>
                  </a:solidFill>
                </a:uFill>
              </a:rPr>
              <a:t>　</a:t>
            </a:r>
            <a:r>
              <a:rPr lang="ja-JP" altLang="en-US" sz="1200" b="1" u="wavyHeavy" dirty="0">
                <a:uFill>
                  <a:solidFill>
                    <a:srgbClr val="FF0000"/>
                  </a:solidFill>
                </a:uFill>
              </a:rPr>
              <a:t>ません。</a:t>
            </a:r>
            <a:endParaRPr lang="en-US" altLang="ja-JP" sz="1200" b="1" u="wavyHeavy" dirty="0">
              <a:uFill>
                <a:solidFill>
                  <a:srgbClr val="FF0000"/>
                </a:solidFill>
              </a:uFill>
            </a:endParaRPr>
          </a:p>
          <a:p>
            <a:pPr>
              <a:lnSpc>
                <a:spcPct val="150000"/>
              </a:lnSpc>
            </a:pPr>
            <a:r>
              <a:rPr kumimoji="1" lang="ja-JP" altLang="en-US" sz="1200" dirty="0"/>
              <a:t>・リサイクル料金と収集料金等については、販売店などに直接お問い合わせくださ</a:t>
            </a:r>
            <a:endParaRPr kumimoji="1" lang="en-US" altLang="ja-JP" sz="1200" dirty="0"/>
          </a:p>
          <a:p>
            <a:pPr>
              <a:lnSpc>
                <a:spcPct val="150000"/>
              </a:lnSpc>
            </a:pPr>
            <a:r>
              <a:rPr kumimoji="1" lang="ja-JP" altLang="en-US" sz="1200" dirty="0"/>
              <a:t>  い。リサイクル料金（全国一律）は排出者負担となります。</a:t>
            </a:r>
            <a:endParaRPr kumimoji="1" lang="en-US" altLang="ja-JP" sz="1200" dirty="0"/>
          </a:p>
          <a:p>
            <a:pPr>
              <a:lnSpc>
                <a:spcPct val="150000"/>
              </a:lnSpc>
            </a:pPr>
            <a:r>
              <a:rPr lang="ja-JP" altLang="en-US" sz="1200" dirty="0"/>
              <a:t>　　</a:t>
            </a:r>
            <a:r>
              <a:rPr lang="en-US" altLang="ja-JP" sz="1200" dirty="0"/>
              <a:t>※</a:t>
            </a:r>
            <a:r>
              <a:rPr lang="ja-JP" altLang="en-US" sz="1200" dirty="0"/>
              <a:t>　リサイクル料金とは別に、取りに来てもらう収集運搬料金は、お店により異</a:t>
            </a:r>
            <a:endParaRPr lang="en-US" altLang="ja-JP" sz="1200" dirty="0"/>
          </a:p>
          <a:p>
            <a:pPr>
              <a:lnSpc>
                <a:spcPct val="150000"/>
              </a:lnSpc>
            </a:pPr>
            <a:r>
              <a:rPr lang="ja-JP" altLang="en-US" sz="1200" dirty="0"/>
              <a:t>　　　　 なることから、各自でご確認をお願いいたします。</a:t>
            </a:r>
            <a:endParaRPr kumimoji="1" lang="en-US" altLang="ja-JP" sz="1200" dirty="0"/>
          </a:p>
        </p:txBody>
      </p:sp>
      <p:pic>
        <p:nvPicPr>
          <p:cNvPr id="29" name="図 28">
            <a:extLst>
              <a:ext uri="{FF2B5EF4-FFF2-40B4-BE49-F238E27FC236}">
                <a16:creationId xmlns:a16="http://schemas.microsoft.com/office/drawing/2014/main" id="{8195D6AB-6BC7-477F-B093-176D72CECF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8726" y="3750223"/>
            <a:ext cx="921132" cy="927664"/>
          </a:xfrm>
          <a:prstGeom prst="rect">
            <a:avLst/>
          </a:prstGeom>
        </p:spPr>
      </p:pic>
      <p:pic>
        <p:nvPicPr>
          <p:cNvPr id="30" name="図 29">
            <a:extLst>
              <a:ext uri="{FF2B5EF4-FFF2-40B4-BE49-F238E27FC236}">
                <a16:creationId xmlns:a16="http://schemas.microsoft.com/office/drawing/2014/main" id="{92B2E6F1-9FF3-4592-8A6B-F02EAD96795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02361" y="3870874"/>
            <a:ext cx="1149982" cy="604227"/>
          </a:xfrm>
          <a:prstGeom prst="rect">
            <a:avLst/>
          </a:prstGeom>
        </p:spPr>
      </p:pic>
      <p:pic>
        <p:nvPicPr>
          <p:cNvPr id="31" name="図 30">
            <a:extLst>
              <a:ext uri="{FF2B5EF4-FFF2-40B4-BE49-F238E27FC236}">
                <a16:creationId xmlns:a16="http://schemas.microsoft.com/office/drawing/2014/main" id="{FFF7652C-A9C3-4E05-B6F7-24E085903C1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16209" y="3610241"/>
            <a:ext cx="999597" cy="1006686"/>
          </a:xfrm>
          <a:prstGeom prst="rect">
            <a:avLst/>
          </a:prstGeom>
        </p:spPr>
      </p:pic>
      <p:pic>
        <p:nvPicPr>
          <p:cNvPr id="32" name="図 31">
            <a:extLst>
              <a:ext uri="{FF2B5EF4-FFF2-40B4-BE49-F238E27FC236}">
                <a16:creationId xmlns:a16="http://schemas.microsoft.com/office/drawing/2014/main" id="{26A07468-149E-4E15-B52E-CEDA2E0B0F8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99605" y="3573513"/>
            <a:ext cx="1120093" cy="1128037"/>
          </a:xfrm>
          <a:prstGeom prst="rect">
            <a:avLst/>
          </a:prstGeom>
        </p:spPr>
      </p:pic>
      <p:sp>
        <p:nvSpPr>
          <p:cNvPr id="37" name="テキスト ボックス 36">
            <a:extLst>
              <a:ext uri="{FF2B5EF4-FFF2-40B4-BE49-F238E27FC236}">
                <a16:creationId xmlns:a16="http://schemas.microsoft.com/office/drawing/2014/main" id="{42DAC4AB-CAB8-442C-A2D5-513F9B56D073}"/>
              </a:ext>
            </a:extLst>
          </p:cNvPr>
          <p:cNvSpPr txBox="1"/>
          <p:nvPr/>
        </p:nvSpPr>
        <p:spPr>
          <a:xfrm>
            <a:off x="788085" y="1925224"/>
            <a:ext cx="5563439" cy="614720"/>
          </a:xfrm>
          <a:prstGeom prst="rect">
            <a:avLst/>
          </a:prstGeom>
          <a:noFill/>
        </p:spPr>
        <p:txBody>
          <a:bodyPr wrap="square" rtlCol="0">
            <a:spAutoFit/>
          </a:bodyPr>
          <a:lstStyle/>
          <a:p>
            <a:pPr indent="-457200">
              <a:lnSpc>
                <a:spcPct val="150000"/>
              </a:lnSpc>
            </a:pPr>
            <a:r>
              <a:rPr kumimoji="1" lang="ja-JP" altLang="en-US" sz="1200" dirty="0"/>
              <a:t>テレビ、エアコン、洗濯機・衣類乾燥機、冷蔵庫・冷凍庫は、法律によりリサイクルすることが義務付けされています。</a:t>
            </a:r>
            <a:endParaRPr kumimoji="1" lang="en-US" altLang="ja-JP" sz="1200" dirty="0"/>
          </a:p>
        </p:txBody>
      </p:sp>
      <p:sp>
        <p:nvSpPr>
          <p:cNvPr id="38" name="テキスト ボックス 37">
            <a:extLst>
              <a:ext uri="{FF2B5EF4-FFF2-40B4-BE49-F238E27FC236}">
                <a16:creationId xmlns:a16="http://schemas.microsoft.com/office/drawing/2014/main" id="{A3C230CB-67B4-4E20-B95D-5CAC8A419AAE}"/>
              </a:ext>
            </a:extLst>
          </p:cNvPr>
          <p:cNvSpPr txBox="1"/>
          <p:nvPr/>
        </p:nvSpPr>
        <p:spPr>
          <a:xfrm>
            <a:off x="1044117" y="4595737"/>
            <a:ext cx="721672" cy="419474"/>
          </a:xfrm>
          <a:prstGeom prst="rect">
            <a:avLst/>
          </a:prstGeom>
          <a:noFill/>
        </p:spPr>
        <p:txBody>
          <a:bodyPr wrap="none" rtlCol="0">
            <a:spAutoFit/>
          </a:bodyPr>
          <a:lstStyle/>
          <a:p>
            <a:pPr>
              <a:lnSpc>
                <a:spcPct val="150000"/>
              </a:lnSpc>
            </a:pPr>
            <a:r>
              <a:rPr lang="ja-JP" altLang="en-US" sz="1600" b="1" dirty="0"/>
              <a:t>テレビ</a:t>
            </a:r>
            <a:endParaRPr kumimoji="1" lang="ja-JP" altLang="en-US" sz="1600" b="1" u="wavyDbl" dirty="0"/>
          </a:p>
        </p:txBody>
      </p:sp>
      <p:sp>
        <p:nvSpPr>
          <p:cNvPr id="39" name="テキスト ボックス 38">
            <a:extLst>
              <a:ext uri="{FF2B5EF4-FFF2-40B4-BE49-F238E27FC236}">
                <a16:creationId xmlns:a16="http://schemas.microsoft.com/office/drawing/2014/main" id="{69E79460-2815-4D2B-8D32-3C88D56A9DAF}"/>
              </a:ext>
            </a:extLst>
          </p:cNvPr>
          <p:cNvSpPr txBox="1"/>
          <p:nvPr/>
        </p:nvSpPr>
        <p:spPr>
          <a:xfrm>
            <a:off x="2208453" y="4443337"/>
            <a:ext cx="898003" cy="419474"/>
          </a:xfrm>
          <a:prstGeom prst="rect">
            <a:avLst/>
          </a:prstGeom>
          <a:noFill/>
        </p:spPr>
        <p:txBody>
          <a:bodyPr wrap="none" rtlCol="0">
            <a:spAutoFit/>
          </a:bodyPr>
          <a:lstStyle/>
          <a:p>
            <a:pPr>
              <a:lnSpc>
                <a:spcPct val="150000"/>
              </a:lnSpc>
            </a:pPr>
            <a:r>
              <a:rPr lang="ja-JP" altLang="en-US" sz="1600" b="1" dirty="0"/>
              <a:t>エアコン</a:t>
            </a:r>
            <a:endParaRPr kumimoji="1" lang="ja-JP" altLang="en-US" sz="1600" b="1" u="wavyDbl" dirty="0"/>
          </a:p>
        </p:txBody>
      </p:sp>
      <p:sp>
        <p:nvSpPr>
          <p:cNvPr id="40" name="テキスト ボックス 39">
            <a:extLst>
              <a:ext uri="{FF2B5EF4-FFF2-40B4-BE49-F238E27FC236}">
                <a16:creationId xmlns:a16="http://schemas.microsoft.com/office/drawing/2014/main" id="{D5730CE0-90B7-4017-8192-304795316042}"/>
              </a:ext>
            </a:extLst>
          </p:cNvPr>
          <p:cNvSpPr txBox="1"/>
          <p:nvPr/>
        </p:nvSpPr>
        <p:spPr>
          <a:xfrm>
            <a:off x="2958261" y="4851769"/>
            <a:ext cx="1943161" cy="419474"/>
          </a:xfrm>
          <a:prstGeom prst="rect">
            <a:avLst/>
          </a:prstGeom>
          <a:noFill/>
        </p:spPr>
        <p:txBody>
          <a:bodyPr wrap="none" rtlCol="0">
            <a:spAutoFit/>
          </a:bodyPr>
          <a:lstStyle/>
          <a:p>
            <a:pPr>
              <a:lnSpc>
                <a:spcPct val="150000"/>
              </a:lnSpc>
            </a:pPr>
            <a:r>
              <a:rPr lang="ja-JP" altLang="en-US" sz="1600" b="1" dirty="0"/>
              <a:t>洗濯機・衣類乾燥機</a:t>
            </a:r>
            <a:endParaRPr kumimoji="1" lang="ja-JP" altLang="en-US" sz="1600" b="1" u="wavyDbl" dirty="0"/>
          </a:p>
        </p:txBody>
      </p:sp>
      <p:sp>
        <p:nvSpPr>
          <p:cNvPr id="41" name="テキスト ボックス 40">
            <a:extLst>
              <a:ext uri="{FF2B5EF4-FFF2-40B4-BE49-F238E27FC236}">
                <a16:creationId xmlns:a16="http://schemas.microsoft.com/office/drawing/2014/main" id="{E02E917E-B623-463F-8EC9-78D12DF0C211}"/>
              </a:ext>
            </a:extLst>
          </p:cNvPr>
          <p:cNvSpPr txBox="1"/>
          <p:nvPr/>
        </p:nvSpPr>
        <p:spPr>
          <a:xfrm>
            <a:off x="4646853" y="4565257"/>
            <a:ext cx="1529586" cy="419474"/>
          </a:xfrm>
          <a:prstGeom prst="rect">
            <a:avLst/>
          </a:prstGeom>
          <a:noFill/>
        </p:spPr>
        <p:txBody>
          <a:bodyPr wrap="none" rtlCol="0">
            <a:spAutoFit/>
          </a:bodyPr>
          <a:lstStyle/>
          <a:p>
            <a:pPr>
              <a:lnSpc>
                <a:spcPct val="150000"/>
              </a:lnSpc>
            </a:pPr>
            <a:r>
              <a:rPr lang="ja-JP" altLang="en-US" sz="1600" b="1" dirty="0"/>
              <a:t>冷蔵庫・冷凍庫</a:t>
            </a:r>
            <a:endParaRPr kumimoji="1" lang="ja-JP" altLang="en-US" sz="1600" b="1" u="wavyDbl" dirty="0"/>
          </a:p>
        </p:txBody>
      </p:sp>
      <p:sp>
        <p:nvSpPr>
          <p:cNvPr id="18" name="フッター プレースホルダー 3">
            <a:extLst>
              <a:ext uri="{FF2B5EF4-FFF2-40B4-BE49-F238E27FC236}">
                <a16:creationId xmlns:a16="http://schemas.microsoft.com/office/drawing/2014/main" id="{A7EE2B9B-9201-4251-90DD-5302DA748655}"/>
              </a:ext>
            </a:extLst>
          </p:cNvPr>
          <p:cNvSpPr>
            <a:spLocks noGrp="1"/>
          </p:cNvSpPr>
          <p:nvPr>
            <p:ph type="ftr" sz="quarter" idx="11"/>
          </p:nvPr>
        </p:nvSpPr>
        <p:spPr>
          <a:xfrm>
            <a:off x="2271713" y="9266741"/>
            <a:ext cx="2314575" cy="527403"/>
          </a:xfrm>
        </p:spPr>
        <p:txBody>
          <a:bodyPr/>
          <a:lstStyle/>
          <a:p>
            <a:r>
              <a:rPr kumimoji="1" lang="en-US" altLang="ja-JP" sz="1600" dirty="0">
                <a:latin typeface="+mn-ea"/>
              </a:rPr>
              <a:t>16</a:t>
            </a:r>
            <a:endParaRPr kumimoji="1" lang="ja-JP" altLang="en-US" dirty="0">
              <a:latin typeface="+mn-ea"/>
            </a:endParaRPr>
          </a:p>
        </p:txBody>
      </p:sp>
    </p:spTree>
    <p:extLst>
      <p:ext uri="{BB962C8B-B14F-4D97-AF65-F5344CB8AC3E}">
        <p14:creationId xmlns:p14="http://schemas.microsoft.com/office/powerpoint/2010/main" val="175411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環状矢印 1">
            <a:extLst>
              <a:ext uri="{FF2B5EF4-FFF2-40B4-BE49-F238E27FC236}">
                <a16:creationId xmlns:a16="http://schemas.microsoft.com/office/drawing/2014/main" id="{BD63DB39-3DD8-4858-908B-2612ED5A1733}"/>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テキスト ボックス 49">
            <a:extLst>
              <a:ext uri="{FF2B5EF4-FFF2-40B4-BE49-F238E27FC236}">
                <a16:creationId xmlns:a16="http://schemas.microsoft.com/office/drawing/2014/main" id="{516488D4-4300-4D1A-863E-4F0F9DABB7E9}"/>
              </a:ext>
            </a:extLst>
          </p:cNvPr>
          <p:cNvSpPr txBox="1"/>
          <p:nvPr/>
        </p:nvSpPr>
        <p:spPr>
          <a:xfrm>
            <a:off x="600241" y="375582"/>
            <a:ext cx="5724644" cy="923330"/>
          </a:xfrm>
          <a:prstGeom prst="rect">
            <a:avLst/>
          </a:prstGeom>
          <a:noFill/>
        </p:spPr>
        <p:txBody>
          <a:bodyPr wrap="none" rtlCol="0">
            <a:spAutoFit/>
          </a:bodyPr>
          <a:lstStyle/>
          <a:p>
            <a:r>
              <a:rPr lang="ja-JP" altLang="en-US" sz="5400" dirty="0">
                <a:ea typeface="ＤＦ特太ゴシック体" panose="02010609000101010101" pitchFamily="1" charset="-128"/>
              </a:rPr>
              <a:t>収集できないごみ</a:t>
            </a:r>
            <a:endParaRPr kumimoji="1" lang="ja-JP" altLang="en-US" sz="5400" dirty="0">
              <a:ea typeface="ＤＦ特太ゴシック体" panose="02010609000101010101" pitchFamily="1" charset="-128"/>
            </a:endParaRPr>
          </a:p>
        </p:txBody>
      </p:sp>
      <p:sp>
        <p:nvSpPr>
          <p:cNvPr id="23" name="テキスト ボックス 22">
            <a:extLst>
              <a:ext uri="{FF2B5EF4-FFF2-40B4-BE49-F238E27FC236}">
                <a16:creationId xmlns:a16="http://schemas.microsoft.com/office/drawing/2014/main" id="{306FAEFC-BEFD-409E-833B-B7B9E591780C}"/>
              </a:ext>
            </a:extLst>
          </p:cNvPr>
          <p:cNvSpPr txBox="1"/>
          <p:nvPr/>
        </p:nvSpPr>
        <p:spPr>
          <a:xfrm>
            <a:off x="611301" y="1578217"/>
            <a:ext cx="5713584" cy="3384709"/>
          </a:xfrm>
          <a:prstGeom prst="rect">
            <a:avLst/>
          </a:prstGeom>
          <a:noFill/>
        </p:spPr>
        <p:txBody>
          <a:bodyPr wrap="square" rtlCol="0">
            <a:spAutoFit/>
          </a:bodyPr>
          <a:lstStyle/>
          <a:p>
            <a:pPr>
              <a:lnSpc>
                <a:spcPct val="150000"/>
              </a:lnSpc>
            </a:pPr>
            <a:r>
              <a:rPr lang="ja-JP" altLang="en-US" sz="1200" dirty="0"/>
              <a:t>〇多量系のごみ・・・引っ越しやその他家庭で一度に大量に出るごみ</a:t>
            </a:r>
            <a:endParaRPr lang="en-US" altLang="ja-JP" sz="1200" dirty="0"/>
          </a:p>
          <a:p>
            <a:pPr>
              <a:lnSpc>
                <a:spcPct val="150000"/>
              </a:lnSpc>
            </a:pPr>
            <a:r>
              <a:rPr lang="ja-JP" altLang="en-US" sz="1200" dirty="0"/>
              <a:t>　　　　　　　　　　　　  　➡　直接搬入又は収集業者に直接依頼</a:t>
            </a:r>
            <a:endParaRPr lang="en-US" altLang="ja-JP" sz="1200" dirty="0"/>
          </a:p>
          <a:p>
            <a:pPr>
              <a:lnSpc>
                <a:spcPct val="150000"/>
              </a:lnSpc>
            </a:pPr>
            <a:r>
              <a:rPr lang="ja-JP" altLang="en-US" sz="1200" dirty="0"/>
              <a:t>〇事業系のごみ・・・事業活動（事務所、商店等）で出たごみ</a:t>
            </a:r>
            <a:endParaRPr lang="en-US" altLang="ja-JP" sz="1200" dirty="0"/>
          </a:p>
          <a:p>
            <a:pPr>
              <a:lnSpc>
                <a:spcPct val="150000"/>
              </a:lnSpc>
            </a:pPr>
            <a:r>
              <a:rPr lang="ja-JP" altLang="en-US" sz="1200" dirty="0"/>
              <a:t>　　　　　　　　　　　　  　➡　直接搬入又は収集業者に直接依頼</a:t>
            </a:r>
            <a:endParaRPr lang="en-US" altLang="ja-JP" sz="1200" dirty="0"/>
          </a:p>
          <a:p>
            <a:pPr>
              <a:lnSpc>
                <a:spcPct val="150000"/>
              </a:lnSpc>
            </a:pPr>
            <a:r>
              <a:rPr lang="ja-JP" altLang="en-US" sz="1200" dirty="0"/>
              <a:t>〇危険ごみ・・・・・・・バッテリー、薬品容器など環境に悪影響を及ぼす恐れのあるごみ</a:t>
            </a:r>
            <a:endParaRPr lang="en-US" altLang="ja-JP" sz="1200" dirty="0"/>
          </a:p>
          <a:p>
            <a:pPr>
              <a:lnSpc>
                <a:spcPct val="150000"/>
              </a:lnSpc>
            </a:pPr>
            <a:r>
              <a:rPr lang="ja-JP" altLang="en-US" sz="1200" dirty="0"/>
              <a:t>　　　　　　　　　　　　  　➡　取扱店に直接依頼</a:t>
            </a:r>
            <a:endParaRPr lang="en-US" altLang="ja-JP" sz="1200" dirty="0"/>
          </a:p>
          <a:p>
            <a:pPr>
              <a:lnSpc>
                <a:spcPct val="150000"/>
              </a:lnSpc>
            </a:pPr>
            <a:r>
              <a:rPr lang="ja-JP" altLang="en-US" sz="1200" dirty="0"/>
              <a:t>〇産業廃棄物・・・・・事業活動に伴って発生するごみ（法律で指定された２０種類）</a:t>
            </a:r>
            <a:endParaRPr lang="en-US" altLang="ja-JP" sz="1200" dirty="0"/>
          </a:p>
          <a:p>
            <a:pPr>
              <a:lnSpc>
                <a:spcPct val="150000"/>
              </a:lnSpc>
            </a:pPr>
            <a:r>
              <a:rPr lang="ja-JP" altLang="en-US" sz="1200" dirty="0"/>
              <a:t>　　　　　　　　　　　　  　➡　専門業者に直接依頼</a:t>
            </a:r>
            <a:endParaRPr lang="en-US" altLang="ja-JP" sz="1200" dirty="0"/>
          </a:p>
          <a:p>
            <a:pPr>
              <a:lnSpc>
                <a:spcPct val="150000"/>
              </a:lnSpc>
            </a:pPr>
            <a:r>
              <a:rPr lang="ja-JP" altLang="en-US" sz="1200" dirty="0"/>
              <a:t>〇家電４品目・・・・・</a:t>
            </a:r>
            <a:r>
              <a:rPr lang="ja-JP" altLang="en-US" sz="1200"/>
              <a:t>・Ｐ１６の</a:t>
            </a:r>
            <a:r>
              <a:rPr lang="ja-JP" altLang="en-US" sz="1200" dirty="0"/>
              <a:t>品目</a:t>
            </a:r>
            <a:endParaRPr lang="en-US" altLang="ja-JP" sz="1200" dirty="0"/>
          </a:p>
          <a:p>
            <a:pPr>
              <a:lnSpc>
                <a:spcPct val="150000"/>
              </a:lnSpc>
            </a:pPr>
            <a:r>
              <a:rPr lang="ja-JP" altLang="en-US" sz="1200" dirty="0"/>
              <a:t>　　　　　　　　　　　　  　➡　購入先又は小売業者へ</a:t>
            </a:r>
            <a:endParaRPr lang="en-US" altLang="ja-JP" sz="1200" dirty="0"/>
          </a:p>
          <a:p>
            <a:pPr>
              <a:lnSpc>
                <a:spcPct val="150000"/>
              </a:lnSpc>
            </a:pPr>
            <a:r>
              <a:rPr lang="ja-JP" altLang="en-US" sz="1200" dirty="0"/>
              <a:t>〇処理困難物・・・・・バイク、タイヤ、農機具や農薬のびんなど、その他特に大型のもの</a:t>
            </a:r>
            <a:endParaRPr lang="en-US" altLang="ja-JP" sz="1200" dirty="0"/>
          </a:p>
          <a:p>
            <a:pPr>
              <a:lnSpc>
                <a:spcPct val="150000"/>
              </a:lnSpc>
            </a:pPr>
            <a:r>
              <a:rPr lang="ja-JP" altLang="en-US" sz="1200" dirty="0"/>
              <a:t>　　　　　　　　　　　　　　➡　購入先、取扱店又は専門業者へ</a:t>
            </a:r>
            <a:endParaRPr lang="en-US" altLang="ja-JP" sz="1200" dirty="0"/>
          </a:p>
        </p:txBody>
      </p:sp>
      <p:pic>
        <p:nvPicPr>
          <p:cNvPr id="29" name="図 28">
            <a:extLst>
              <a:ext uri="{FF2B5EF4-FFF2-40B4-BE49-F238E27FC236}">
                <a16:creationId xmlns:a16="http://schemas.microsoft.com/office/drawing/2014/main" id="{8195D6AB-6BC7-477F-B093-176D72CECF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3382" y="5176686"/>
            <a:ext cx="1120091" cy="1128035"/>
          </a:xfrm>
          <a:prstGeom prst="rect">
            <a:avLst/>
          </a:prstGeom>
        </p:spPr>
      </p:pic>
      <p:pic>
        <p:nvPicPr>
          <p:cNvPr id="30" name="図 29">
            <a:extLst>
              <a:ext uri="{FF2B5EF4-FFF2-40B4-BE49-F238E27FC236}">
                <a16:creationId xmlns:a16="http://schemas.microsoft.com/office/drawing/2014/main" id="{92B2E6F1-9FF3-4592-8A6B-F02EAD9679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06678" y="5248570"/>
            <a:ext cx="988181" cy="995191"/>
          </a:xfrm>
          <a:prstGeom prst="rect">
            <a:avLst/>
          </a:prstGeom>
        </p:spPr>
      </p:pic>
      <p:pic>
        <p:nvPicPr>
          <p:cNvPr id="31" name="図 30">
            <a:extLst>
              <a:ext uri="{FF2B5EF4-FFF2-40B4-BE49-F238E27FC236}">
                <a16:creationId xmlns:a16="http://schemas.microsoft.com/office/drawing/2014/main" id="{FFF7652C-A9C3-4E05-B6F7-24E085903C1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4016" y="5134241"/>
            <a:ext cx="1246979" cy="1255824"/>
          </a:xfrm>
          <a:prstGeom prst="rect">
            <a:avLst/>
          </a:prstGeom>
        </p:spPr>
      </p:pic>
      <p:pic>
        <p:nvPicPr>
          <p:cNvPr id="32" name="図 31">
            <a:extLst>
              <a:ext uri="{FF2B5EF4-FFF2-40B4-BE49-F238E27FC236}">
                <a16:creationId xmlns:a16="http://schemas.microsoft.com/office/drawing/2014/main" id="{26A07468-149E-4E15-B52E-CEDA2E0B0F8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72757" y="5109705"/>
            <a:ext cx="1283451" cy="1292552"/>
          </a:xfrm>
          <a:prstGeom prst="rect">
            <a:avLst/>
          </a:prstGeom>
        </p:spPr>
      </p:pic>
      <p:pic>
        <p:nvPicPr>
          <p:cNvPr id="17" name="図 16">
            <a:extLst>
              <a:ext uri="{FF2B5EF4-FFF2-40B4-BE49-F238E27FC236}">
                <a16:creationId xmlns:a16="http://schemas.microsoft.com/office/drawing/2014/main" id="{B17C2165-BAB0-4291-A007-8030E1EA91F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9478" y="6536095"/>
            <a:ext cx="1162128" cy="1170370"/>
          </a:xfrm>
          <a:prstGeom prst="rect">
            <a:avLst/>
          </a:prstGeom>
        </p:spPr>
      </p:pic>
      <p:pic>
        <p:nvPicPr>
          <p:cNvPr id="18" name="図 17">
            <a:extLst>
              <a:ext uri="{FF2B5EF4-FFF2-40B4-BE49-F238E27FC236}">
                <a16:creationId xmlns:a16="http://schemas.microsoft.com/office/drawing/2014/main" id="{C21DC886-478F-44A8-96C1-E2691D62D3A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237158" y="6620169"/>
            <a:ext cx="945476" cy="952183"/>
          </a:xfrm>
          <a:prstGeom prst="rect">
            <a:avLst/>
          </a:prstGeom>
        </p:spPr>
      </p:pic>
      <p:pic>
        <p:nvPicPr>
          <p:cNvPr id="19" name="図 18">
            <a:extLst>
              <a:ext uri="{FF2B5EF4-FFF2-40B4-BE49-F238E27FC236}">
                <a16:creationId xmlns:a16="http://schemas.microsoft.com/office/drawing/2014/main" id="{847CEE48-0898-429B-9307-037348C51BA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934497" y="6554609"/>
            <a:ext cx="1192168" cy="1200624"/>
          </a:xfrm>
          <a:prstGeom prst="rect">
            <a:avLst/>
          </a:prstGeom>
        </p:spPr>
      </p:pic>
      <p:pic>
        <p:nvPicPr>
          <p:cNvPr id="21" name="図 20">
            <a:extLst>
              <a:ext uri="{FF2B5EF4-FFF2-40B4-BE49-F238E27FC236}">
                <a16:creationId xmlns:a16="http://schemas.microsoft.com/office/drawing/2014/main" id="{3380F34F-71B7-47FC-885E-299AAB6B41F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539813" y="6436509"/>
            <a:ext cx="1233380" cy="1233380"/>
          </a:xfrm>
          <a:prstGeom prst="rect">
            <a:avLst/>
          </a:prstGeom>
        </p:spPr>
      </p:pic>
      <p:pic>
        <p:nvPicPr>
          <p:cNvPr id="15" name="図 14">
            <a:extLst>
              <a:ext uri="{FF2B5EF4-FFF2-40B4-BE49-F238E27FC236}">
                <a16:creationId xmlns:a16="http://schemas.microsoft.com/office/drawing/2014/main" id="{6C83365D-58C5-476D-AAE2-7CB85F51024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70229" y="8124683"/>
            <a:ext cx="1346687" cy="1107650"/>
          </a:xfrm>
          <a:prstGeom prst="rect">
            <a:avLst/>
          </a:prstGeom>
        </p:spPr>
      </p:pic>
      <p:pic>
        <p:nvPicPr>
          <p:cNvPr id="16" name="図 15">
            <a:extLst>
              <a:ext uri="{FF2B5EF4-FFF2-40B4-BE49-F238E27FC236}">
                <a16:creationId xmlns:a16="http://schemas.microsoft.com/office/drawing/2014/main" id="{32A10E10-149A-4048-B0BF-07660F789C8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194485" y="8200580"/>
            <a:ext cx="1192021" cy="950637"/>
          </a:xfrm>
          <a:prstGeom prst="rect">
            <a:avLst/>
          </a:prstGeom>
        </p:spPr>
      </p:pic>
      <p:pic>
        <p:nvPicPr>
          <p:cNvPr id="20" name="図 19">
            <a:extLst>
              <a:ext uri="{FF2B5EF4-FFF2-40B4-BE49-F238E27FC236}">
                <a16:creationId xmlns:a16="http://schemas.microsoft.com/office/drawing/2014/main" id="{F1640755-0767-4F0F-BA3E-734BDD59F48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952785" y="8040165"/>
            <a:ext cx="1192168" cy="1192168"/>
          </a:xfrm>
          <a:prstGeom prst="rect">
            <a:avLst/>
          </a:prstGeom>
        </p:spPr>
      </p:pic>
      <p:pic>
        <p:nvPicPr>
          <p:cNvPr id="22" name="図 21">
            <a:extLst>
              <a:ext uri="{FF2B5EF4-FFF2-40B4-BE49-F238E27FC236}">
                <a16:creationId xmlns:a16="http://schemas.microsoft.com/office/drawing/2014/main" id="{0B35E3EE-ED14-4955-9627-A327D455164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621595" y="8003181"/>
            <a:ext cx="1057623" cy="1233380"/>
          </a:xfrm>
          <a:prstGeom prst="rect">
            <a:avLst/>
          </a:prstGeom>
        </p:spPr>
      </p:pic>
      <p:sp>
        <p:nvSpPr>
          <p:cNvPr id="24" name="フッター プレースホルダー 3">
            <a:extLst>
              <a:ext uri="{FF2B5EF4-FFF2-40B4-BE49-F238E27FC236}">
                <a16:creationId xmlns:a16="http://schemas.microsoft.com/office/drawing/2014/main" id="{3888B2D1-931C-4C9C-A251-B29C2B57A13F}"/>
              </a:ext>
            </a:extLst>
          </p:cNvPr>
          <p:cNvSpPr>
            <a:spLocks noGrp="1"/>
          </p:cNvSpPr>
          <p:nvPr>
            <p:ph type="ftr" sz="quarter" idx="11"/>
          </p:nvPr>
        </p:nvSpPr>
        <p:spPr>
          <a:xfrm>
            <a:off x="2271713" y="9266741"/>
            <a:ext cx="2314575" cy="527403"/>
          </a:xfrm>
        </p:spPr>
        <p:txBody>
          <a:bodyPr/>
          <a:lstStyle/>
          <a:p>
            <a:r>
              <a:rPr kumimoji="1" lang="en-US" altLang="ja-JP" sz="1600" dirty="0">
                <a:latin typeface="+mn-ea"/>
              </a:rPr>
              <a:t>17</a:t>
            </a:r>
            <a:endParaRPr kumimoji="1" lang="ja-JP" altLang="en-US" dirty="0">
              <a:latin typeface="+mn-ea"/>
            </a:endParaRPr>
          </a:p>
        </p:txBody>
      </p:sp>
    </p:spTree>
    <p:extLst>
      <p:ext uri="{BB962C8B-B14F-4D97-AF65-F5344CB8AC3E}">
        <p14:creationId xmlns:p14="http://schemas.microsoft.com/office/powerpoint/2010/main" val="36840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環状矢印 19"/>
          <p:cNvSpPr/>
          <p:nvPr/>
        </p:nvSpPr>
        <p:spPr>
          <a:xfrm>
            <a:off x="907000" y="231504"/>
            <a:ext cx="5030504" cy="6589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1" name="テキスト ボックス 20"/>
          <p:cNvSpPr txBox="1"/>
          <p:nvPr/>
        </p:nvSpPr>
        <p:spPr>
          <a:xfrm>
            <a:off x="1386141" y="231940"/>
            <a:ext cx="4185603" cy="584775"/>
          </a:xfrm>
          <a:prstGeom prst="rect">
            <a:avLst/>
          </a:prstGeom>
          <a:noFill/>
        </p:spPr>
        <p:txBody>
          <a:bodyPr wrap="square" rtlCol="0">
            <a:spAutoFit/>
          </a:bodyPr>
          <a:lstStyle/>
          <a:p>
            <a:r>
              <a:rPr kumimoji="1" lang="ja-JP" altLang="en-US" sz="3200" dirty="0">
                <a:solidFill>
                  <a:schemeClr val="bg1"/>
                </a:solidFill>
                <a:latin typeface="BIZ UDPゴシック" panose="020B0400000000000000" pitchFamily="50" charset="-128"/>
                <a:ea typeface="BIZ UDPゴシック" panose="020B0400000000000000" pitchFamily="50" charset="-128"/>
              </a:rPr>
              <a:t>ごみの出し方のルール</a:t>
            </a:r>
          </a:p>
        </p:txBody>
      </p:sp>
      <p:sp>
        <p:nvSpPr>
          <p:cNvPr id="8" name="四角形: 角を丸くする 7">
            <a:extLst>
              <a:ext uri="{FF2B5EF4-FFF2-40B4-BE49-F238E27FC236}">
                <a16:creationId xmlns:a16="http://schemas.microsoft.com/office/drawing/2014/main" id="{EA3F562B-C373-45EB-B940-42FA762B88EF}"/>
              </a:ext>
            </a:extLst>
          </p:cNvPr>
          <p:cNvSpPr/>
          <p:nvPr/>
        </p:nvSpPr>
        <p:spPr>
          <a:xfrm>
            <a:off x="304301" y="1046006"/>
            <a:ext cx="6249398" cy="2623786"/>
          </a:xfrm>
          <a:prstGeom prst="roundRect">
            <a:avLst/>
          </a:prstGeom>
          <a:solidFill>
            <a:schemeClr val="accent4">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4DCFC4F0-39A2-4D40-82BC-D2439AC4B4DC}"/>
              </a:ext>
            </a:extLst>
          </p:cNvPr>
          <p:cNvSpPr/>
          <p:nvPr/>
        </p:nvSpPr>
        <p:spPr>
          <a:xfrm>
            <a:off x="585217" y="1312559"/>
            <a:ext cx="5718048" cy="4516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D3BF43F9-82DD-4740-ACA3-06FBBE1FA204}"/>
              </a:ext>
            </a:extLst>
          </p:cNvPr>
          <p:cNvSpPr txBox="1"/>
          <p:nvPr/>
        </p:nvSpPr>
        <p:spPr>
          <a:xfrm>
            <a:off x="605853" y="1328780"/>
            <a:ext cx="5862502" cy="369332"/>
          </a:xfrm>
          <a:prstGeom prst="rect">
            <a:avLst/>
          </a:prstGeom>
          <a:noFill/>
        </p:spPr>
        <p:txBody>
          <a:bodyPr wrap="none"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ごみは必ず</a:t>
            </a:r>
            <a:r>
              <a:rPr kumimoji="1" lang="ja-JP" altLang="en-US" dirty="0">
                <a:solidFill>
                  <a:schemeClr val="bg1"/>
                </a:solidFill>
                <a:latin typeface="HG丸ｺﾞｼｯｸM-PRO" panose="020F0600000000000000" pitchFamily="50" charset="-128"/>
                <a:ea typeface="HG丸ｺﾞｼｯｸM-PRO" panose="020F0600000000000000" pitchFamily="50" charset="-128"/>
              </a:rPr>
              <a:t>収集日当日の午前８時</a:t>
            </a:r>
            <a:r>
              <a:rPr kumimoji="1" lang="en-US" altLang="ja-JP" dirty="0">
                <a:solidFill>
                  <a:schemeClr val="bg1"/>
                </a:solidFill>
                <a:latin typeface="HG丸ｺﾞｼｯｸM-PRO" panose="020F0600000000000000" pitchFamily="50" charset="-128"/>
                <a:ea typeface="HG丸ｺﾞｼｯｸM-PRO" panose="020F0600000000000000" pitchFamily="50" charset="-128"/>
              </a:rPr>
              <a:t>30</a:t>
            </a:r>
            <a:r>
              <a:rPr kumimoji="1" lang="ja-JP" altLang="en-US" dirty="0">
                <a:solidFill>
                  <a:schemeClr val="bg1"/>
                </a:solidFill>
                <a:latin typeface="HG丸ｺﾞｼｯｸM-PRO" panose="020F0600000000000000" pitchFamily="50" charset="-128"/>
                <a:ea typeface="HG丸ｺﾞｼｯｸM-PRO" panose="020F0600000000000000" pitchFamily="50" charset="-128"/>
              </a:rPr>
              <a:t>分まで</a:t>
            </a: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に出しましょう！</a:t>
            </a:r>
          </a:p>
        </p:txBody>
      </p:sp>
      <p:sp>
        <p:nvSpPr>
          <p:cNvPr id="37" name="テキスト ボックス 36">
            <a:extLst>
              <a:ext uri="{FF2B5EF4-FFF2-40B4-BE49-F238E27FC236}">
                <a16:creationId xmlns:a16="http://schemas.microsoft.com/office/drawing/2014/main" id="{49AAF292-9774-446F-B0F8-70056E3BD1B7}"/>
              </a:ext>
            </a:extLst>
          </p:cNvPr>
          <p:cNvSpPr txBox="1"/>
          <p:nvPr/>
        </p:nvSpPr>
        <p:spPr>
          <a:xfrm>
            <a:off x="611949" y="1906922"/>
            <a:ext cx="5640198" cy="612027"/>
          </a:xfrm>
          <a:prstGeom prst="rect">
            <a:avLst/>
          </a:prstGeom>
          <a:noFill/>
        </p:spPr>
        <p:txBody>
          <a:bodyPr wrap="square" rtlCol="0">
            <a:spAutoFit/>
          </a:bodyPr>
          <a:lstStyle/>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・収集日以外の日にごみを出すと、猫やネズミなどの被害にあったり、悪臭な　</a:t>
            </a: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どで周囲の方への迷惑になります。</a:t>
            </a:r>
            <a:endParaRPr kumimoji="1" lang="en-US" altLang="ja-JP" sz="1200" dirty="0">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43B6328E-0A20-48B0-A35B-DE5D4C620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6051" y="2235078"/>
            <a:ext cx="1334793" cy="1334793"/>
          </a:xfrm>
          <a:prstGeom prst="rect">
            <a:avLst/>
          </a:prstGeom>
        </p:spPr>
      </p:pic>
      <p:sp>
        <p:nvSpPr>
          <p:cNvPr id="22" name="テキスト ボックス 21">
            <a:extLst>
              <a:ext uri="{FF2B5EF4-FFF2-40B4-BE49-F238E27FC236}">
                <a16:creationId xmlns:a16="http://schemas.microsoft.com/office/drawing/2014/main" id="{0FC0782D-544A-4F4C-8699-A2793845890A}"/>
              </a:ext>
            </a:extLst>
          </p:cNvPr>
          <p:cNvSpPr txBox="1"/>
          <p:nvPr/>
        </p:nvSpPr>
        <p:spPr>
          <a:xfrm>
            <a:off x="605852" y="2486042"/>
            <a:ext cx="3722308" cy="612027"/>
          </a:xfrm>
          <a:prstGeom prst="rect">
            <a:avLst/>
          </a:prstGeom>
          <a:noFill/>
        </p:spPr>
        <p:txBody>
          <a:bodyPr wrap="square" rtlCol="0">
            <a:spAutoFit/>
          </a:bodyPr>
          <a:lstStyle/>
          <a:p>
            <a:pPr>
              <a:lnSpc>
                <a:spcPts val="2200"/>
              </a:lnSpc>
            </a:pPr>
            <a:r>
              <a:rPr lang="ja-JP" altLang="en-US" sz="1200" dirty="0">
                <a:latin typeface="HG丸ｺﾞｼｯｸM-PRO" panose="020F0600000000000000" pitchFamily="50" charset="-128"/>
                <a:ea typeface="HG丸ｺﾞｼｯｸM-PRO" panose="020F0600000000000000" pitchFamily="50" charset="-128"/>
              </a:rPr>
              <a:t>・引っ越しなどで多量にごみが出るときは、次の収</a:t>
            </a:r>
            <a:endParaRPr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lang="ja-JP" altLang="en-US" sz="1200" dirty="0">
                <a:latin typeface="HG丸ｺﾞｼｯｸM-PRO" panose="020F0600000000000000" pitchFamily="50" charset="-128"/>
                <a:ea typeface="HG丸ｺﾞｼｯｸM-PRO" panose="020F0600000000000000" pitchFamily="50" charset="-128"/>
              </a:rPr>
              <a:t>　集日に分けるなどの対応をお願いします。</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5" name="四角形: 角を丸くする 24">
            <a:extLst>
              <a:ext uri="{FF2B5EF4-FFF2-40B4-BE49-F238E27FC236}">
                <a16:creationId xmlns:a16="http://schemas.microsoft.com/office/drawing/2014/main" id="{14BCD742-4AB3-4014-98C1-E7802821A914}"/>
              </a:ext>
            </a:extLst>
          </p:cNvPr>
          <p:cNvSpPr/>
          <p:nvPr/>
        </p:nvSpPr>
        <p:spPr>
          <a:xfrm>
            <a:off x="310397" y="3831878"/>
            <a:ext cx="6249398" cy="2983450"/>
          </a:xfrm>
          <a:prstGeom prst="roundRect">
            <a:avLst/>
          </a:prstGeom>
          <a:solidFill>
            <a:schemeClr val="accent4">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10F4F39E-4934-4511-998F-6208262F8E15}"/>
              </a:ext>
            </a:extLst>
          </p:cNvPr>
          <p:cNvSpPr/>
          <p:nvPr/>
        </p:nvSpPr>
        <p:spPr>
          <a:xfrm>
            <a:off x="591313" y="4098431"/>
            <a:ext cx="5718048" cy="4516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48C0479-F864-4C74-8B57-F98FB00BE50A}"/>
              </a:ext>
            </a:extLst>
          </p:cNvPr>
          <p:cNvSpPr txBox="1"/>
          <p:nvPr/>
        </p:nvSpPr>
        <p:spPr>
          <a:xfrm>
            <a:off x="611949" y="4114652"/>
            <a:ext cx="6083717" cy="369332"/>
          </a:xfrm>
          <a:prstGeom prst="rect">
            <a:avLst/>
          </a:prstGeom>
          <a:noFill/>
        </p:spPr>
        <p:txBody>
          <a:bodyPr wrap="none"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ごみは</a:t>
            </a:r>
            <a:r>
              <a:rPr kumimoji="1" lang="ja-JP" altLang="en-US" dirty="0">
                <a:solidFill>
                  <a:schemeClr val="bg1"/>
                </a:solidFill>
                <a:latin typeface="HG丸ｺﾞｼｯｸM-PRO" panose="020F0600000000000000" pitchFamily="50" charset="-128"/>
                <a:ea typeface="HG丸ｺﾞｼｯｸM-PRO" panose="020F0600000000000000" pitchFamily="50" charset="-128"/>
              </a:rPr>
              <a:t>地域で指定されたごみステーション</a:t>
            </a: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に出しましょう！</a:t>
            </a:r>
          </a:p>
        </p:txBody>
      </p:sp>
      <p:sp>
        <p:nvSpPr>
          <p:cNvPr id="29" name="テキスト ボックス 28">
            <a:extLst>
              <a:ext uri="{FF2B5EF4-FFF2-40B4-BE49-F238E27FC236}">
                <a16:creationId xmlns:a16="http://schemas.microsoft.com/office/drawing/2014/main" id="{26267743-336A-433F-8EE4-0006716C0AF9}"/>
              </a:ext>
            </a:extLst>
          </p:cNvPr>
          <p:cNvSpPr txBox="1"/>
          <p:nvPr/>
        </p:nvSpPr>
        <p:spPr>
          <a:xfrm>
            <a:off x="618045" y="4692794"/>
            <a:ext cx="4493538" cy="612027"/>
          </a:xfrm>
          <a:prstGeom prst="rect">
            <a:avLst/>
          </a:prstGeom>
          <a:noFill/>
        </p:spPr>
        <p:txBody>
          <a:bodyPr wrap="none" rtlCol="0">
            <a:spAutoFit/>
          </a:bodyPr>
          <a:lstStyle/>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・ごみを出すときは、地域の指定された場所に出しましょう。</a:t>
            </a: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・自宅の地域以外のごみステーションに出してはいけません。</a:t>
            </a:r>
            <a:endParaRPr kumimoji="1" lang="en-US" altLang="ja-JP" sz="1200" dirty="0">
              <a:latin typeface="HG丸ｺﾞｼｯｸM-PRO" panose="020F0600000000000000" pitchFamily="50" charset="-128"/>
              <a:ea typeface="HG丸ｺﾞｼｯｸM-PRO" panose="020F0600000000000000" pitchFamily="50" charset="-128"/>
            </a:endParaRPr>
          </a:p>
        </p:txBody>
      </p:sp>
      <p:pic>
        <p:nvPicPr>
          <p:cNvPr id="30" name="図 29">
            <a:extLst>
              <a:ext uri="{FF2B5EF4-FFF2-40B4-BE49-F238E27FC236}">
                <a16:creationId xmlns:a16="http://schemas.microsoft.com/office/drawing/2014/main" id="{6AE3A66F-99D5-4B42-B3C2-390270427E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1495" y="5355626"/>
            <a:ext cx="1338010" cy="1358386"/>
          </a:xfrm>
          <a:prstGeom prst="rect">
            <a:avLst/>
          </a:prstGeom>
        </p:spPr>
      </p:pic>
      <p:pic>
        <p:nvPicPr>
          <p:cNvPr id="33" name="図 32">
            <a:extLst>
              <a:ext uri="{FF2B5EF4-FFF2-40B4-BE49-F238E27FC236}">
                <a16:creationId xmlns:a16="http://schemas.microsoft.com/office/drawing/2014/main" id="{761C088C-6C3E-4076-A345-01AEC9B0EE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42294" y="5324605"/>
            <a:ext cx="1389407" cy="1389407"/>
          </a:xfrm>
          <a:prstGeom prst="rect">
            <a:avLst/>
          </a:prstGeom>
        </p:spPr>
      </p:pic>
      <p:sp>
        <p:nvSpPr>
          <p:cNvPr id="38" name="四角形: 角を丸くする 37">
            <a:extLst>
              <a:ext uri="{FF2B5EF4-FFF2-40B4-BE49-F238E27FC236}">
                <a16:creationId xmlns:a16="http://schemas.microsoft.com/office/drawing/2014/main" id="{12B474CB-3F1D-4344-9EC5-FE7A6E98E050}"/>
              </a:ext>
            </a:extLst>
          </p:cNvPr>
          <p:cNvSpPr/>
          <p:nvPr/>
        </p:nvSpPr>
        <p:spPr>
          <a:xfrm>
            <a:off x="304301" y="6983509"/>
            <a:ext cx="6249398" cy="2294946"/>
          </a:xfrm>
          <a:prstGeom prst="roundRect">
            <a:avLst/>
          </a:prstGeom>
          <a:solidFill>
            <a:schemeClr val="accent4">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47" name="四角形: 角を丸くする 46">
            <a:extLst>
              <a:ext uri="{FF2B5EF4-FFF2-40B4-BE49-F238E27FC236}">
                <a16:creationId xmlns:a16="http://schemas.microsoft.com/office/drawing/2014/main" id="{821A7691-DA7E-4CB3-B8FE-5EE30DF50478}"/>
              </a:ext>
            </a:extLst>
          </p:cNvPr>
          <p:cNvSpPr/>
          <p:nvPr/>
        </p:nvSpPr>
        <p:spPr>
          <a:xfrm>
            <a:off x="585217" y="7250063"/>
            <a:ext cx="5718048" cy="4516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9A86E10A-EF5E-4A35-A8AD-905E46C24E23}"/>
              </a:ext>
            </a:extLst>
          </p:cNvPr>
          <p:cNvSpPr txBox="1"/>
          <p:nvPr/>
        </p:nvSpPr>
        <p:spPr>
          <a:xfrm>
            <a:off x="1715325" y="7266284"/>
            <a:ext cx="3441968" cy="369332"/>
          </a:xfrm>
          <a:prstGeom prst="rect">
            <a:avLst/>
          </a:prstGeom>
          <a:noFill/>
        </p:spPr>
        <p:txBody>
          <a:bodyPr wrap="none"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ごみ袋は</a:t>
            </a:r>
            <a:r>
              <a:rPr kumimoji="1" lang="ja-JP" altLang="en-US" dirty="0">
                <a:solidFill>
                  <a:schemeClr val="bg1"/>
                </a:solidFill>
                <a:latin typeface="HG丸ｺﾞｼｯｸM-PRO" panose="020F0600000000000000" pitchFamily="50" charset="-128"/>
                <a:ea typeface="HG丸ｺﾞｼｯｸM-PRO" panose="020F0600000000000000" pitchFamily="50" charset="-128"/>
              </a:rPr>
              <a:t>必ずしばってください！</a:t>
            </a:r>
            <a:endParaRPr kumimoji="1" lang="ja-JP" altLang="en-US" sz="1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6629F14E-5BF2-4BF7-8F73-CE4C34F79AB4}"/>
              </a:ext>
            </a:extLst>
          </p:cNvPr>
          <p:cNvSpPr txBox="1"/>
          <p:nvPr/>
        </p:nvSpPr>
        <p:spPr>
          <a:xfrm>
            <a:off x="624141" y="7820042"/>
            <a:ext cx="5679124" cy="1458413"/>
          </a:xfrm>
          <a:prstGeom prst="rect">
            <a:avLst/>
          </a:prstGeom>
          <a:noFill/>
        </p:spPr>
        <p:txBody>
          <a:bodyPr wrap="square" rtlCol="0">
            <a:spAutoFit/>
          </a:bodyPr>
          <a:lstStyle/>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・ごみ袋は、袋の口が完全に閉じるよう、しっかりと結んでください。</a:t>
            </a: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・ごみ袋の口が開いていると、悪臭の漏れ、動物によるごみの散乱に</a:t>
            </a:r>
            <a:r>
              <a:rPr lang="ja-JP" altLang="en-US" sz="1200" dirty="0">
                <a:latin typeface="HG丸ｺﾞｼｯｸM-PRO" panose="020F0600000000000000" pitchFamily="50" charset="-128"/>
                <a:ea typeface="HG丸ｺﾞｼｯｸM-PRO" panose="020F0600000000000000" pitchFamily="50" charset="-128"/>
              </a:rPr>
              <a:t>つながりま</a:t>
            </a:r>
            <a:endParaRPr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lang="ja-JP" altLang="en-US" sz="1200" dirty="0">
                <a:latin typeface="HG丸ｺﾞｼｯｸM-PRO" panose="020F0600000000000000" pitchFamily="50" charset="-128"/>
                <a:ea typeface="HG丸ｺﾞｼｯｸM-PRO" panose="020F0600000000000000" pitchFamily="50" charset="-128"/>
              </a:rPr>
              <a:t>　すので、必ず口を閉じてください。</a:t>
            </a:r>
            <a:endParaRPr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・ごみを袋に入れるときは、中身が確認しやすいよう二重袋にしないでください。</a:t>
            </a: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lang="ja-JP" altLang="en-US" sz="1200" dirty="0">
                <a:latin typeface="HG丸ｺﾞｼｯｸM-PRO" panose="020F0600000000000000" pitchFamily="50" charset="-128"/>
                <a:ea typeface="HG丸ｺﾞｼｯｸM-PRO" panose="020F0600000000000000" pitchFamily="50" charset="-128"/>
              </a:rPr>
              <a:t>　（衛生用品は除きます）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4" name="フッター プレースホルダー 3">
            <a:extLst>
              <a:ext uri="{FF2B5EF4-FFF2-40B4-BE49-F238E27FC236}">
                <a16:creationId xmlns:a16="http://schemas.microsoft.com/office/drawing/2014/main" id="{10DF9F55-7D34-424B-80A8-537E4074A82D}"/>
              </a:ext>
            </a:extLst>
          </p:cNvPr>
          <p:cNvSpPr>
            <a:spLocks noGrp="1"/>
          </p:cNvSpPr>
          <p:nvPr>
            <p:ph type="ftr" sz="quarter" idx="11"/>
          </p:nvPr>
        </p:nvSpPr>
        <p:spPr>
          <a:xfrm>
            <a:off x="2271713" y="9266741"/>
            <a:ext cx="2314575" cy="527403"/>
          </a:xfrm>
        </p:spPr>
        <p:txBody>
          <a:bodyPr/>
          <a:lstStyle/>
          <a:p>
            <a:r>
              <a:rPr kumimoji="1" lang="ja-JP" altLang="en-US" sz="1600" dirty="0"/>
              <a:t>１</a:t>
            </a:r>
            <a:endParaRPr kumimoji="1" lang="ja-JP" altLang="en-US" dirty="0"/>
          </a:p>
        </p:txBody>
      </p:sp>
      <p:sp>
        <p:nvSpPr>
          <p:cNvPr id="24" name="テキスト ボックス 23">
            <a:extLst>
              <a:ext uri="{FF2B5EF4-FFF2-40B4-BE49-F238E27FC236}">
                <a16:creationId xmlns:a16="http://schemas.microsoft.com/office/drawing/2014/main" id="{CFC45D44-878C-4FF9-8F04-85FD3BBB84E7}"/>
              </a:ext>
            </a:extLst>
          </p:cNvPr>
          <p:cNvSpPr txBox="1"/>
          <p:nvPr/>
        </p:nvSpPr>
        <p:spPr>
          <a:xfrm>
            <a:off x="599756" y="3077354"/>
            <a:ext cx="3722308" cy="329899"/>
          </a:xfrm>
          <a:prstGeom prst="rect">
            <a:avLst/>
          </a:prstGeom>
          <a:noFill/>
        </p:spPr>
        <p:txBody>
          <a:bodyPr wrap="square" rtlCol="0">
            <a:spAutoFit/>
          </a:bodyPr>
          <a:lstStyle/>
          <a:p>
            <a:pPr>
              <a:lnSpc>
                <a:spcPts val="2200"/>
              </a:lnSpc>
            </a:pPr>
            <a:r>
              <a:rPr lang="ja-JP" altLang="en-US" sz="1200" dirty="0">
                <a:latin typeface="HG丸ｺﾞｼｯｸM-PRO" panose="020F0600000000000000" pitchFamily="50" charset="-128"/>
                <a:ea typeface="HG丸ｺﾞｼｯｸM-PRO" panose="020F0600000000000000" pitchFamily="50" charset="-128"/>
              </a:rPr>
              <a:t>・ごみの分別方法は、本誌で確認してください。</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2367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96A8FB0-E3CE-4FC4-8074-0C5D36AF7762}"/>
              </a:ext>
            </a:extLst>
          </p:cNvPr>
          <p:cNvGrpSpPr/>
          <p:nvPr/>
        </p:nvGrpSpPr>
        <p:grpSpPr>
          <a:xfrm>
            <a:off x="304301" y="302294"/>
            <a:ext cx="6249398" cy="2489674"/>
            <a:chOff x="304301" y="582710"/>
            <a:chExt cx="6249398" cy="2489674"/>
          </a:xfrm>
        </p:grpSpPr>
        <p:sp>
          <p:nvSpPr>
            <p:cNvPr id="8" name="四角形: 角を丸くする 7">
              <a:extLst>
                <a:ext uri="{FF2B5EF4-FFF2-40B4-BE49-F238E27FC236}">
                  <a16:creationId xmlns:a16="http://schemas.microsoft.com/office/drawing/2014/main" id="{EA3F562B-C373-45EB-B940-42FA762B88EF}"/>
                </a:ext>
              </a:extLst>
            </p:cNvPr>
            <p:cNvSpPr/>
            <p:nvPr/>
          </p:nvSpPr>
          <p:spPr>
            <a:xfrm>
              <a:off x="304301" y="582710"/>
              <a:ext cx="6249398" cy="2489674"/>
            </a:xfrm>
            <a:prstGeom prst="roundRect">
              <a:avLst/>
            </a:prstGeom>
            <a:solidFill>
              <a:schemeClr val="accent4">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4DCFC4F0-39A2-4D40-82BC-D2439AC4B4DC}"/>
                </a:ext>
              </a:extLst>
            </p:cNvPr>
            <p:cNvSpPr/>
            <p:nvPr/>
          </p:nvSpPr>
          <p:spPr>
            <a:xfrm>
              <a:off x="585217" y="849263"/>
              <a:ext cx="5718048" cy="4516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D3BF43F9-82DD-4740-ACA3-06FBBE1FA204}"/>
                </a:ext>
              </a:extLst>
            </p:cNvPr>
            <p:cNvSpPr txBox="1"/>
            <p:nvPr/>
          </p:nvSpPr>
          <p:spPr>
            <a:xfrm>
              <a:off x="1373949" y="865484"/>
              <a:ext cx="4108817" cy="369332"/>
            </a:xfrm>
            <a:prstGeom prst="rect">
              <a:avLst/>
            </a:prstGeom>
            <a:noFill/>
          </p:spPr>
          <p:txBody>
            <a:bodyPr wrap="non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不法投棄、野外での焼却は犯罪です！</a:t>
              </a:r>
              <a:endParaRPr kumimoji="1" lang="ja-JP" altLang="en-US" sz="1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7" name="テキスト ボックス 36">
              <a:extLst>
                <a:ext uri="{FF2B5EF4-FFF2-40B4-BE49-F238E27FC236}">
                  <a16:creationId xmlns:a16="http://schemas.microsoft.com/office/drawing/2014/main" id="{49AAF292-9774-446F-B0F8-70056E3BD1B7}"/>
                </a:ext>
              </a:extLst>
            </p:cNvPr>
            <p:cNvSpPr txBox="1"/>
            <p:nvPr/>
          </p:nvSpPr>
          <p:spPr>
            <a:xfrm>
              <a:off x="648524" y="1443626"/>
              <a:ext cx="4537985" cy="1458413"/>
            </a:xfrm>
            <a:prstGeom prst="rect">
              <a:avLst/>
            </a:prstGeom>
            <a:noFill/>
          </p:spPr>
          <p:txBody>
            <a:bodyPr wrap="square" rtlCol="0">
              <a:spAutoFit/>
            </a:bodyPr>
            <a:lstStyle/>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・ごみを不法投棄したり、野外で焼却（一部の例外は除きま</a:t>
              </a: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す）すると</a:t>
              </a:r>
              <a:r>
                <a:rPr lang="ja-JP" altLang="en-US" sz="1200" dirty="0">
                  <a:latin typeface="HG丸ｺﾞｼｯｸM-PRO" panose="020F0600000000000000" pitchFamily="50" charset="-128"/>
                  <a:ea typeface="HG丸ｺﾞｼｯｸM-PRO" panose="020F0600000000000000" pitchFamily="50" charset="-128"/>
                </a:rPr>
                <a:t>５年以下の懲役、もしくは１，０００万円以下　</a:t>
              </a:r>
              <a:endParaRPr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lang="ja-JP" altLang="en-US" sz="1200" dirty="0">
                  <a:latin typeface="HG丸ｺﾞｼｯｸM-PRO" panose="020F0600000000000000" pitchFamily="50" charset="-128"/>
                  <a:ea typeface="HG丸ｺﾞｼｯｸM-PRO" panose="020F0600000000000000" pitchFamily="50" charset="-128"/>
                </a:rPr>
                <a:t>　の罰金、またはこの両方が科せられます。</a:t>
              </a:r>
              <a:endParaRPr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lang="ja-JP" altLang="en-US" sz="1200" dirty="0">
                  <a:latin typeface="HG丸ｺﾞｼｯｸM-PRO" panose="020F0600000000000000" pitchFamily="50" charset="-128"/>
                  <a:ea typeface="HG丸ｺﾞｼｯｸM-PRO" panose="020F0600000000000000" pitchFamily="50" charset="-128"/>
                </a:rPr>
                <a:t>　（法人が違反した場合、３億円以下の罰金が科せられます）</a:t>
              </a:r>
              <a:endParaRPr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・ルールを守ってごみをきちんと処理しましょう。</a:t>
              </a:r>
              <a:endParaRPr kumimoji="1" lang="en-US" altLang="ja-JP" sz="1200" dirty="0">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43B6328E-0A20-48B0-A35B-DE5D4C620E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45715" y="1442598"/>
              <a:ext cx="1266526" cy="1516798"/>
            </a:xfrm>
            <a:prstGeom prst="rect">
              <a:avLst/>
            </a:prstGeom>
          </p:spPr>
        </p:pic>
      </p:grpSp>
      <p:sp>
        <p:nvSpPr>
          <p:cNvPr id="25" name="四角形: 角を丸くする 24">
            <a:extLst>
              <a:ext uri="{FF2B5EF4-FFF2-40B4-BE49-F238E27FC236}">
                <a16:creationId xmlns:a16="http://schemas.microsoft.com/office/drawing/2014/main" id="{14BCD742-4AB3-4014-98C1-E7802821A914}"/>
              </a:ext>
            </a:extLst>
          </p:cNvPr>
          <p:cNvSpPr/>
          <p:nvPr/>
        </p:nvSpPr>
        <p:spPr>
          <a:xfrm>
            <a:off x="310397" y="4990118"/>
            <a:ext cx="6249398" cy="4191279"/>
          </a:xfrm>
          <a:prstGeom prst="roundRect">
            <a:avLst/>
          </a:prstGeom>
          <a:solidFill>
            <a:schemeClr val="accent4">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10F4F39E-4934-4511-998F-6208262F8E15}"/>
              </a:ext>
            </a:extLst>
          </p:cNvPr>
          <p:cNvSpPr/>
          <p:nvPr/>
        </p:nvSpPr>
        <p:spPr>
          <a:xfrm>
            <a:off x="591313" y="5256671"/>
            <a:ext cx="5718048" cy="4516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48C0479-F864-4C74-8B57-F98FB00BE50A}"/>
              </a:ext>
            </a:extLst>
          </p:cNvPr>
          <p:cNvSpPr txBox="1"/>
          <p:nvPr/>
        </p:nvSpPr>
        <p:spPr>
          <a:xfrm>
            <a:off x="1270317" y="5272892"/>
            <a:ext cx="4544834" cy="369332"/>
          </a:xfrm>
          <a:prstGeom prst="rect">
            <a:avLst/>
          </a:prstGeom>
          <a:noFill/>
        </p:spPr>
        <p:txBody>
          <a:bodyPr wrap="none"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ルールが守られていないごみは</a:t>
            </a:r>
            <a:r>
              <a:rPr kumimoji="1" lang="ja-JP" altLang="en-US" dirty="0">
                <a:solidFill>
                  <a:schemeClr val="bg1"/>
                </a:solidFill>
                <a:latin typeface="HG丸ｺﾞｼｯｸM-PRO" panose="020F0600000000000000" pitchFamily="50" charset="-128"/>
                <a:ea typeface="HG丸ｺﾞｼｯｸM-PRO" panose="020F0600000000000000" pitchFamily="50" charset="-128"/>
              </a:rPr>
              <a:t>収集できま</a:t>
            </a:r>
            <a:r>
              <a:rPr lang="ja-JP" altLang="en-US" dirty="0">
                <a:solidFill>
                  <a:schemeClr val="bg1"/>
                </a:solidFill>
                <a:latin typeface="HG丸ｺﾞｼｯｸM-PRO" panose="020F0600000000000000" pitchFamily="50" charset="-128"/>
                <a:ea typeface="HG丸ｺﾞｼｯｸM-PRO" panose="020F0600000000000000" pitchFamily="50" charset="-128"/>
              </a:rPr>
              <a:t>せん！</a:t>
            </a:r>
            <a:endParaRPr kumimoji="1" lang="ja-JP" altLang="en-US" sz="1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26267743-336A-433F-8EE4-0006716C0AF9}"/>
              </a:ext>
            </a:extLst>
          </p:cNvPr>
          <p:cNvSpPr txBox="1"/>
          <p:nvPr/>
        </p:nvSpPr>
        <p:spPr>
          <a:xfrm>
            <a:off x="654621" y="5851034"/>
            <a:ext cx="5551107" cy="3151184"/>
          </a:xfrm>
          <a:prstGeom prst="rect">
            <a:avLst/>
          </a:prstGeom>
          <a:noFill/>
        </p:spPr>
        <p:txBody>
          <a:bodyPr wrap="square" rtlCol="0">
            <a:spAutoFit/>
          </a:bodyPr>
          <a:lstStyle/>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　適切にごみが分別されていない、指定袋を使用していないなどのごみ袋には警告シールを貼り、収集せずにごみステーションに置いていきます。適切に分別し直すなど改善し、次の収集日に出してください。</a:t>
            </a: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2200"/>
              </a:lnSpc>
            </a:pPr>
            <a:endParaRPr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lang="ja-JP" altLang="en-US" sz="1200" dirty="0">
                <a:latin typeface="HG丸ｺﾞｼｯｸM-PRO" panose="020F0600000000000000" pitchFamily="50" charset="-128"/>
                <a:ea typeface="HG丸ｺﾞｼｯｸM-PRO" panose="020F0600000000000000" pitchFamily="50" charset="-128"/>
              </a:rPr>
              <a:t>収集できない場合の例</a:t>
            </a:r>
            <a:endParaRPr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　◇分別されていない、または分別方法が違う</a:t>
            </a: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lang="ja-JP" altLang="en-US" sz="1200" dirty="0">
                <a:latin typeface="HG丸ｺﾞｼｯｸM-PRO" panose="020F0600000000000000" pitchFamily="50" charset="-128"/>
                <a:ea typeface="HG丸ｺﾞｼｯｸM-PRO" panose="020F0600000000000000" pitchFamily="50" charset="-128"/>
              </a:rPr>
              <a:t>　◇収集曜日の指定袋が間違っている</a:t>
            </a:r>
            <a:endParaRPr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　◇あきびんの中に物が入っている</a:t>
            </a: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2200"/>
              </a:lnSpc>
            </a:pP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　分別方法がわからない場合は、建設課環境衛生担当（☎</a:t>
            </a:r>
            <a:r>
              <a:rPr kumimoji="1" lang="en-US" altLang="ja-JP" sz="1200" dirty="0">
                <a:latin typeface="HG丸ｺﾞｼｯｸM-PRO" panose="020F0600000000000000" pitchFamily="50" charset="-128"/>
                <a:ea typeface="HG丸ｺﾞｼｯｸM-PRO" panose="020F0600000000000000" pitchFamily="50" charset="-128"/>
              </a:rPr>
              <a:t>56-2173</a:t>
            </a:r>
            <a:r>
              <a:rPr kumimoji="1" lang="ja-JP" altLang="en-US" sz="1200" dirty="0">
                <a:latin typeface="HG丸ｺﾞｼｯｸM-PRO" panose="020F0600000000000000" pitchFamily="50" charset="-128"/>
                <a:ea typeface="HG丸ｺﾞｼｯｸM-PRO" panose="020F0600000000000000" pitchFamily="50" charset="-128"/>
              </a:rPr>
              <a:t>）までお問い合わせください。</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16" name="四角形: 角を丸くする 15">
            <a:extLst>
              <a:ext uri="{FF2B5EF4-FFF2-40B4-BE49-F238E27FC236}">
                <a16:creationId xmlns:a16="http://schemas.microsoft.com/office/drawing/2014/main" id="{34C9A77D-C804-4EE1-BFC6-4C95C2AAD087}"/>
              </a:ext>
            </a:extLst>
          </p:cNvPr>
          <p:cNvSpPr/>
          <p:nvPr/>
        </p:nvSpPr>
        <p:spPr>
          <a:xfrm>
            <a:off x="298205" y="2978438"/>
            <a:ext cx="6249398" cy="1840992"/>
          </a:xfrm>
          <a:prstGeom prst="roundRect">
            <a:avLst/>
          </a:prstGeom>
          <a:solidFill>
            <a:schemeClr val="accent4">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01931B3B-5354-45E3-92AE-4BE32557DEAD}"/>
              </a:ext>
            </a:extLst>
          </p:cNvPr>
          <p:cNvSpPr/>
          <p:nvPr/>
        </p:nvSpPr>
        <p:spPr>
          <a:xfrm>
            <a:off x="579121" y="3244991"/>
            <a:ext cx="5718048" cy="4516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A9F65E0-CAFA-4028-A22E-99EE78ADE879}"/>
              </a:ext>
            </a:extLst>
          </p:cNvPr>
          <p:cNvSpPr txBox="1"/>
          <p:nvPr/>
        </p:nvSpPr>
        <p:spPr>
          <a:xfrm>
            <a:off x="1770189" y="3261212"/>
            <a:ext cx="3416320" cy="369332"/>
          </a:xfrm>
          <a:prstGeom prst="rect">
            <a:avLst/>
          </a:prstGeom>
          <a:noFill/>
        </p:spPr>
        <p:txBody>
          <a:bodyPr wrap="non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リサイクルを推進しています！</a:t>
            </a:r>
            <a:endParaRPr kumimoji="1" lang="ja-JP" altLang="en-US" sz="1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7687FE1F-2418-4171-A029-C5A8340BAEAA}"/>
              </a:ext>
            </a:extLst>
          </p:cNvPr>
          <p:cNvSpPr txBox="1"/>
          <p:nvPr/>
        </p:nvSpPr>
        <p:spPr>
          <a:xfrm>
            <a:off x="642428" y="3839354"/>
            <a:ext cx="5563300" cy="894156"/>
          </a:xfrm>
          <a:prstGeom prst="rect">
            <a:avLst/>
          </a:prstGeom>
          <a:noFill/>
        </p:spPr>
        <p:txBody>
          <a:bodyPr wrap="square" rtlCol="0">
            <a:spAutoFit/>
          </a:bodyPr>
          <a:lstStyle/>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・３</a:t>
            </a:r>
            <a:r>
              <a:rPr kumimoji="1" lang="en-US" altLang="ja-JP" sz="1200" dirty="0">
                <a:latin typeface="HG丸ｺﾞｼｯｸM-PRO" panose="020F0600000000000000" pitchFamily="50" charset="-128"/>
                <a:ea typeface="HG丸ｺﾞｼｯｸM-PRO" panose="020F0600000000000000" pitchFamily="50" charset="-128"/>
              </a:rPr>
              <a:t>R</a:t>
            </a:r>
            <a:r>
              <a:rPr kumimoji="1" lang="ja-JP" altLang="en-US" sz="1200" dirty="0">
                <a:latin typeface="HG丸ｺﾞｼｯｸM-PRO" panose="020F0600000000000000" pitchFamily="50" charset="-128"/>
                <a:ea typeface="HG丸ｺﾞｼｯｸM-PRO" panose="020F0600000000000000" pitchFamily="50" charset="-128"/>
              </a:rPr>
              <a:t>（リデュース、リユース、リサイクル）の推進を通じて環境負荷の低減</a:t>
            </a:r>
            <a:endParaRPr kumimoji="1"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に努めましょう。</a:t>
            </a:r>
            <a:endParaRPr lang="en-US" altLang="ja-JP" sz="1200" dirty="0">
              <a:latin typeface="HG丸ｺﾞｼｯｸM-PRO" panose="020F0600000000000000" pitchFamily="50" charset="-128"/>
              <a:ea typeface="HG丸ｺﾞｼｯｸM-PRO" panose="020F0600000000000000" pitchFamily="50" charset="-128"/>
            </a:endParaRPr>
          </a:p>
          <a:p>
            <a:pPr>
              <a:lnSpc>
                <a:spcPts val="2200"/>
              </a:lnSpc>
            </a:pPr>
            <a:r>
              <a:rPr kumimoji="1" lang="ja-JP" altLang="en-US" sz="1200" dirty="0">
                <a:latin typeface="HG丸ｺﾞｼｯｸM-PRO" panose="020F0600000000000000" pitchFamily="50" charset="-128"/>
                <a:ea typeface="HG丸ｺﾞｼｯｸM-PRO" panose="020F0600000000000000" pitchFamily="50" charset="-128"/>
              </a:rPr>
              <a:t>・リサイクルできるものは、適切に行いましょう。</a:t>
            </a:r>
            <a:endParaRPr kumimoji="1" lang="en-US" altLang="ja-JP" sz="1200" dirty="0">
              <a:latin typeface="HG丸ｺﾞｼｯｸM-PRO" panose="020F0600000000000000" pitchFamily="50" charset="-128"/>
              <a:ea typeface="HG丸ｺﾞｼｯｸM-PRO" panose="020F0600000000000000" pitchFamily="50" charset="-128"/>
            </a:endParaRPr>
          </a:p>
        </p:txBody>
      </p:sp>
      <p:pic>
        <p:nvPicPr>
          <p:cNvPr id="21" name="図 20">
            <a:extLst>
              <a:ext uri="{FF2B5EF4-FFF2-40B4-BE49-F238E27FC236}">
                <a16:creationId xmlns:a16="http://schemas.microsoft.com/office/drawing/2014/main" id="{57234142-66A8-4905-AFE2-AC46DF0A0F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88514" y="6650446"/>
            <a:ext cx="1495293" cy="1599244"/>
          </a:xfrm>
          <a:prstGeom prst="rect">
            <a:avLst/>
          </a:prstGeom>
        </p:spPr>
      </p:pic>
      <p:sp>
        <p:nvSpPr>
          <p:cNvPr id="20" name="フッター プレースホルダー 3">
            <a:extLst>
              <a:ext uri="{FF2B5EF4-FFF2-40B4-BE49-F238E27FC236}">
                <a16:creationId xmlns:a16="http://schemas.microsoft.com/office/drawing/2014/main" id="{2E419205-A237-42EE-BFE5-E98547167A19}"/>
              </a:ext>
            </a:extLst>
          </p:cNvPr>
          <p:cNvSpPr>
            <a:spLocks noGrp="1"/>
          </p:cNvSpPr>
          <p:nvPr>
            <p:ph type="ftr" sz="quarter" idx="11"/>
          </p:nvPr>
        </p:nvSpPr>
        <p:spPr>
          <a:xfrm>
            <a:off x="2271713" y="9266741"/>
            <a:ext cx="2314575" cy="527403"/>
          </a:xfrm>
        </p:spPr>
        <p:txBody>
          <a:bodyPr/>
          <a:lstStyle/>
          <a:p>
            <a:r>
              <a:rPr kumimoji="1" lang="ja-JP" altLang="en-US" sz="1600" dirty="0"/>
              <a:t>２</a:t>
            </a:r>
            <a:endParaRPr kumimoji="1" lang="ja-JP" altLang="en-US" dirty="0"/>
          </a:p>
        </p:txBody>
      </p:sp>
    </p:spTree>
    <p:extLst>
      <p:ext uri="{BB962C8B-B14F-4D97-AF65-F5344CB8AC3E}">
        <p14:creationId xmlns:p14="http://schemas.microsoft.com/office/powerpoint/2010/main" val="423013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2701" y="1522962"/>
            <a:ext cx="1107996" cy="369332"/>
          </a:xfrm>
          <a:prstGeom prst="rect">
            <a:avLst/>
          </a:prstGeom>
          <a:noFill/>
        </p:spPr>
        <p:txBody>
          <a:bodyPr wrap="none" rtlCol="0">
            <a:spAutoFit/>
          </a:bodyPr>
          <a:lstStyle/>
          <a:p>
            <a:r>
              <a:rPr kumimoji="1" lang="ja-JP" altLang="en-US" b="1" dirty="0"/>
              <a:t>○対象○</a:t>
            </a:r>
          </a:p>
        </p:txBody>
      </p:sp>
      <p:grpSp>
        <p:nvGrpSpPr>
          <p:cNvPr id="4" name="グループ化 3">
            <a:extLst>
              <a:ext uri="{FF2B5EF4-FFF2-40B4-BE49-F238E27FC236}">
                <a16:creationId xmlns:a16="http://schemas.microsoft.com/office/drawing/2014/main" id="{ACA5D5C1-58C6-48F9-8D48-538458097E1D}"/>
              </a:ext>
            </a:extLst>
          </p:cNvPr>
          <p:cNvGrpSpPr/>
          <p:nvPr/>
        </p:nvGrpSpPr>
        <p:grpSpPr>
          <a:xfrm>
            <a:off x="532701" y="6332065"/>
            <a:ext cx="3138220" cy="643791"/>
            <a:chOff x="532701" y="4137505"/>
            <a:chExt cx="3138220" cy="643791"/>
          </a:xfrm>
        </p:grpSpPr>
        <p:sp>
          <p:nvSpPr>
            <p:cNvPr id="25" name="テキスト ボックス 24"/>
            <p:cNvSpPr txBox="1"/>
            <p:nvPr/>
          </p:nvSpPr>
          <p:spPr>
            <a:xfrm>
              <a:off x="532701" y="4137505"/>
              <a:ext cx="1569660" cy="369332"/>
            </a:xfrm>
            <a:prstGeom prst="rect">
              <a:avLst/>
            </a:prstGeom>
            <a:noFill/>
          </p:spPr>
          <p:txBody>
            <a:bodyPr wrap="none" rtlCol="0">
              <a:spAutoFit/>
            </a:bodyPr>
            <a:lstStyle/>
            <a:p>
              <a:r>
                <a:rPr kumimoji="1" lang="ja-JP" altLang="en-US" b="1" dirty="0"/>
                <a:t>○排出方法○</a:t>
              </a:r>
            </a:p>
          </p:txBody>
        </p:sp>
        <p:sp>
          <p:nvSpPr>
            <p:cNvPr id="26" name="テキスト ボックス 25"/>
            <p:cNvSpPr txBox="1"/>
            <p:nvPr/>
          </p:nvSpPr>
          <p:spPr>
            <a:xfrm>
              <a:off x="781989" y="4504297"/>
              <a:ext cx="2888932" cy="276999"/>
            </a:xfrm>
            <a:prstGeom prst="rect">
              <a:avLst/>
            </a:prstGeom>
            <a:noFill/>
          </p:spPr>
          <p:txBody>
            <a:bodyPr wrap="none" rtlCol="0">
              <a:spAutoFit/>
            </a:bodyPr>
            <a:lstStyle/>
            <a:p>
              <a:r>
                <a:rPr kumimoji="1" lang="ja-JP" altLang="en-US" sz="1200" dirty="0"/>
                <a:t>透明または半透明の袋に入れてください。</a:t>
              </a:r>
              <a:endParaRPr kumimoji="1" lang="ja-JP" altLang="en-US" sz="1200" u="wavyDbl" dirty="0"/>
            </a:p>
          </p:txBody>
        </p:sp>
      </p:grpSp>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545948" y="4455658"/>
            <a:ext cx="1206651" cy="1370470"/>
          </a:xfrm>
          <a:prstGeom prst="rect">
            <a:avLst/>
          </a:prstGeom>
        </p:spPr>
      </p:pic>
      <p:pic>
        <p:nvPicPr>
          <p:cNvPr id="27" name="図 26"/>
          <p:cNvPicPr>
            <a:picLocks noChangeAspect="1"/>
          </p:cNvPicPr>
          <p:nvPr/>
        </p:nvPicPr>
        <p:blipFill>
          <a:blip r:embed="rId4">
            <a:extLst>
              <a:ext uri="{28A0092B-C50C-407E-A947-70E740481C1C}">
                <a14:useLocalDpi xmlns:a14="http://schemas.microsoft.com/office/drawing/2010/main" val="0"/>
              </a:ext>
            </a:extLst>
          </a:blip>
          <a:srcRect/>
          <a:stretch/>
        </p:blipFill>
        <p:spPr>
          <a:xfrm>
            <a:off x="3157728" y="4616464"/>
            <a:ext cx="1052550" cy="1060015"/>
          </a:xfrm>
          <a:prstGeom prst="rect">
            <a:avLst/>
          </a:prstGeom>
        </p:spPr>
      </p:pic>
      <p:pic>
        <p:nvPicPr>
          <p:cNvPr id="30" name="図 29"/>
          <p:cNvPicPr>
            <a:picLocks noChangeAspect="1"/>
          </p:cNvPicPr>
          <p:nvPr/>
        </p:nvPicPr>
        <p:blipFill>
          <a:blip r:embed="rId5">
            <a:extLst>
              <a:ext uri="{28A0092B-C50C-407E-A947-70E740481C1C}">
                <a14:useLocalDpi xmlns:a14="http://schemas.microsoft.com/office/drawing/2010/main" val="0"/>
              </a:ext>
            </a:extLst>
          </a:blip>
          <a:srcRect/>
          <a:stretch/>
        </p:blipFill>
        <p:spPr>
          <a:xfrm>
            <a:off x="4028396" y="4645128"/>
            <a:ext cx="1090283" cy="1098016"/>
          </a:xfrm>
          <a:prstGeom prst="rect">
            <a:avLst/>
          </a:prstGeom>
        </p:spPr>
      </p:pic>
      <p:graphicFrame>
        <p:nvGraphicFramePr>
          <p:cNvPr id="11" name="表 11">
            <a:extLst>
              <a:ext uri="{FF2B5EF4-FFF2-40B4-BE49-F238E27FC236}">
                <a16:creationId xmlns:a16="http://schemas.microsoft.com/office/drawing/2014/main" id="{55E1F7E7-9B6F-47C4-A91A-980933AB9010}"/>
              </a:ext>
            </a:extLst>
          </p:cNvPr>
          <p:cNvGraphicFramePr>
            <a:graphicFrameLocks noGrp="1"/>
          </p:cNvGraphicFramePr>
          <p:nvPr>
            <p:extLst>
              <p:ext uri="{D42A27DB-BD31-4B8C-83A1-F6EECF244321}">
                <p14:modId xmlns:p14="http://schemas.microsoft.com/office/powerpoint/2010/main" val="1891434230"/>
              </p:ext>
            </p:extLst>
          </p:nvPr>
        </p:nvGraphicFramePr>
        <p:xfrm>
          <a:off x="630936" y="1953768"/>
          <a:ext cx="1551432" cy="1995954"/>
        </p:xfrm>
        <a:graphic>
          <a:graphicData uri="http://schemas.openxmlformats.org/drawingml/2006/table">
            <a:tbl>
              <a:tblPr firstRow="1" bandRow="1">
                <a:tableStyleId>{00A15C55-8517-42AA-B614-E9B94910E393}</a:tableStyleId>
              </a:tblPr>
              <a:tblGrid>
                <a:gridCol w="1551432">
                  <a:extLst>
                    <a:ext uri="{9D8B030D-6E8A-4147-A177-3AD203B41FA5}">
                      <a16:colId xmlns:a16="http://schemas.microsoft.com/office/drawing/2014/main" val="639248187"/>
                    </a:ext>
                  </a:extLst>
                </a:gridCol>
              </a:tblGrid>
              <a:tr h="332659">
                <a:tc>
                  <a:txBody>
                    <a:bodyPr/>
                    <a:lstStyle/>
                    <a:p>
                      <a:pPr algn="ctr">
                        <a:lnSpc>
                          <a:spcPts val="1800"/>
                        </a:lnSpc>
                      </a:pPr>
                      <a:r>
                        <a:rPr kumimoji="1" lang="ja-JP" altLang="en-US" sz="1200" dirty="0">
                          <a:solidFill>
                            <a:schemeClr val="tx1"/>
                          </a:solidFill>
                        </a:rPr>
                        <a:t>種　　　　　類</a:t>
                      </a:r>
                    </a:p>
                  </a:txBody>
                  <a:tcPr/>
                </a:tc>
                <a:extLst>
                  <a:ext uri="{0D108BD9-81ED-4DB2-BD59-A6C34878D82A}">
                    <a16:rowId xmlns:a16="http://schemas.microsoft.com/office/drawing/2014/main" val="1982799538"/>
                  </a:ext>
                </a:extLst>
              </a:tr>
              <a:tr h="332659">
                <a:tc>
                  <a:txBody>
                    <a:bodyPr/>
                    <a:lstStyle/>
                    <a:p>
                      <a:pPr algn="dist">
                        <a:lnSpc>
                          <a:spcPts val="2000"/>
                        </a:lnSpc>
                      </a:pPr>
                      <a:r>
                        <a:rPr kumimoji="1" lang="ja-JP" altLang="en-US" sz="1200" dirty="0"/>
                        <a:t>紙類</a:t>
                      </a:r>
                    </a:p>
                  </a:txBody>
                  <a:tcPr/>
                </a:tc>
                <a:extLst>
                  <a:ext uri="{0D108BD9-81ED-4DB2-BD59-A6C34878D82A}">
                    <a16:rowId xmlns:a16="http://schemas.microsoft.com/office/drawing/2014/main" val="1890316902"/>
                  </a:ext>
                </a:extLst>
              </a:tr>
              <a:tr h="332659">
                <a:tc>
                  <a:txBody>
                    <a:bodyPr/>
                    <a:lstStyle/>
                    <a:p>
                      <a:pPr algn="dist">
                        <a:lnSpc>
                          <a:spcPts val="2000"/>
                        </a:lnSpc>
                      </a:pPr>
                      <a:r>
                        <a:rPr kumimoji="1" lang="ja-JP" altLang="en-US" sz="1200" dirty="0"/>
                        <a:t>布類</a:t>
                      </a:r>
                    </a:p>
                  </a:txBody>
                  <a:tcPr/>
                </a:tc>
                <a:extLst>
                  <a:ext uri="{0D108BD9-81ED-4DB2-BD59-A6C34878D82A}">
                    <a16:rowId xmlns:a16="http://schemas.microsoft.com/office/drawing/2014/main" val="824320825"/>
                  </a:ext>
                </a:extLst>
              </a:tr>
              <a:tr h="332659">
                <a:tc>
                  <a:txBody>
                    <a:bodyPr/>
                    <a:lstStyle/>
                    <a:p>
                      <a:pPr algn="dist">
                        <a:lnSpc>
                          <a:spcPts val="2000"/>
                        </a:lnSpc>
                      </a:pPr>
                      <a:r>
                        <a:rPr kumimoji="1" lang="ja-JP" altLang="en-US" sz="1200" dirty="0"/>
                        <a:t>花草類</a:t>
                      </a:r>
                    </a:p>
                  </a:txBody>
                  <a:tcPr/>
                </a:tc>
                <a:extLst>
                  <a:ext uri="{0D108BD9-81ED-4DB2-BD59-A6C34878D82A}">
                    <a16:rowId xmlns:a16="http://schemas.microsoft.com/office/drawing/2014/main" val="606033782"/>
                  </a:ext>
                </a:extLst>
              </a:tr>
              <a:tr h="332659">
                <a:tc>
                  <a:txBody>
                    <a:bodyPr/>
                    <a:lstStyle/>
                    <a:p>
                      <a:pPr algn="dist">
                        <a:lnSpc>
                          <a:spcPts val="2000"/>
                        </a:lnSpc>
                      </a:pPr>
                      <a:r>
                        <a:rPr kumimoji="1" lang="ja-JP" altLang="en-US" sz="1200" dirty="0"/>
                        <a:t>衛生用品</a:t>
                      </a:r>
                    </a:p>
                  </a:txBody>
                  <a:tcPr/>
                </a:tc>
                <a:extLst>
                  <a:ext uri="{0D108BD9-81ED-4DB2-BD59-A6C34878D82A}">
                    <a16:rowId xmlns:a16="http://schemas.microsoft.com/office/drawing/2014/main" val="86031590"/>
                  </a:ext>
                </a:extLst>
              </a:tr>
              <a:tr h="332659">
                <a:tc>
                  <a:txBody>
                    <a:bodyPr/>
                    <a:lstStyle/>
                    <a:p>
                      <a:pPr algn="dist">
                        <a:lnSpc>
                          <a:spcPts val="2000"/>
                        </a:lnSpc>
                      </a:pPr>
                      <a:r>
                        <a:rPr kumimoji="1" lang="ja-JP" altLang="en-US" sz="1200" dirty="0"/>
                        <a:t>その他</a:t>
                      </a:r>
                    </a:p>
                  </a:txBody>
                  <a:tcPr/>
                </a:tc>
                <a:extLst>
                  <a:ext uri="{0D108BD9-81ED-4DB2-BD59-A6C34878D82A}">
                    <a16:rowId xmlns:a16="http://schemas.microsoft.com/office/drawing/2014/main" val="831787575"/>
                  </a:ext>
                </a:extLst>
              </a:tr>
            </a:tbl>
          </a:graphicData>
        </a:graphic>
      </p:graphicFrame>
      <p:graphicFrame>
        <p:nvGraphicFramePr>
          <p:cNvPr id="13" name="表 13">
            <a:extLst>
              <a:ext uri="{FF2B5EF4-FFF2-40B4-BE49-F238E27FC236}">
                <a16:creationId xmlns:a16="http://schemas.microsoft.com/office/drawing/2014/main" id="{75A86C58-C1B4-4EDA-9ABE-8BA5A5663123}"/>
              </a:ext>
            </a:extLst>
          </p:cNvPr>
          <p:cNvGraphicFramePr>
            <a:graphicFrameLocks noGrp="1"/>
          </p:cNvGraphicFramePr>
          <p:nvPr>
            <p:extLst>
              <p:ext uri="{D42A27DB-BD31-4B8C-83A1-F6EECF244321}">
                <p14:modId xmlns:p14="http://schemas.microsoft.com/office/powerpoint/2010/main" val="118568889"/>
              </p:ext>
            </p:extLst>
          </p:nvPr>
        </p:nvGraphicFramePr>
        <p:xfrm>
          <a:off x="2167128" y="1953768"/>
          <a:ext cx="4013518" cy="2006730"/>
        </p:xfrm>
        <a:graphic>
          <a:graphicData uri="http://schemas.openxmlformats.org/drawingml/2006/table">
            <a:tbl>
              <a:tblPr firstRow="1" bandRow="1">
                <a:tableStyleId>{00A15C55-8517-42AA-B614-E9B94910E393}</a:tableStyleId>
              </a:tblPr>
              <a:tblGrid>
                <a:gridCol w="4013518">
                  <a:extLst>
                    <a:ext uri="{9D8B030D-6E8A-4147-A177-3AD203B41FA5}">
                      <a16:colId xmlns:a16="http://schemas.microsoft.com/office/drawing/2014/main" val="902237735"/>
                    </a:ext>
                  </a:extLst>
                </a:gridCol>
              </a:tblGrid>
              <a:tr h="334455">
                <a:tc>
                  <a:txBody>
                    <a:bodyPr/>
                    <a:lstStyle/>
                    <a:p>
                      <a:pPr algn="ctr">
                        <a:lnSpc>
                          <a:spcPts val="1800"/>
                        </a:lnSpc>
                      </a:pPr>
                      <a:r>
                        <a:rPr kumimoji="1" lang="ja-JP" altLang="en-US" sz="1200" dirty="0">
                          <a:solidFill>
                            <a:schemeClr val="tx1"/>
                          </a:solidFill>
                        </a:rPr>
                        <a:t>主　　　な　　　製　　　品</a:t>
                      </a:r>
                    </a:p>
                  </a:txBody>
                  <a:tcPr/>
                </a:tc>
                <a:extLst>
                  <a:ext uri="{0D108BD9-81ED-4DB2-BD59-A6C34878D82A}">
                    <a16:rowId xmlns:a16="http://schemas.microsoft.com/office/drawing/2014/main" val="3531170335"/>
                  </a:ext>
                </a:extLst>
              </a:tr>
              <a:tr h="334455">
                <a:tc>
                  <a:txBody>
                    <a:bodyPr/>
                    <a:lstStyle/>
                    <a:p>
                      <a:pPr algn="l">
                        <a:lnSpc>
                          <a:spcPts val="2000"/>
                        </a:lnSpc>
                      </a:pPr>
                      <a:r>
                        <a:rPr kumimoji="1" lang="ja-JP" altLang="en-US" sz="1200" dirty="0"/>
                        <a:t>キッチンペーパー、ウェットティッシュ　など</a:t>
                      </a:r>
                    </a:p>
                  </a:txBody>
                  <a:tcPr/>
                </a:tc>
                <a:extLst>
                  <a:ext uri="{0D108BD9-81ED-4DB2-BD59-A6C34878D82A}">
                    <a16:rowId xmlns:a16="http://schemas.microsoft.com/office/drawing/2014/main" val="899452475"/>
                  </a:ext>
                </a:extLst>
              </a:tr>
              <a:tr h="334455">
                <a:tc>
                  <a:txBody>
                    <a:bodyPr/>
                    <a:lstStyle/>
                    <a:p>
                      <a:pPr algn="l">
                        <a:lnSpc>
                          <a:spcPts val="2000"/>
                        </a:lnSpc>
                      </a:pPr>
                      <a:r>
                        <a:rPr kumimoji="1" lang="ja-JP" altLang="en-US" sz="1200" dirty="0"/>
                        <a:t>ぞうきん、ぬいぐるみ、古着等対象品外（Ｐ</a:t>
                      </a:r>
                      <a:r>
                        <a:rPr kumimoji="1" lang="en-US" altLang="ja-JP" sz="1200" dirty="0">
                          <a:latin typeface="+mn-ea"/>
                          <a:ea typeface="+mn-ea"/>
                        </a:rPr>
                        <a:t>14</a:t>
                      </a:r>
                      <a:r>
                        <a:rPr kumimoji="1" lang="ja-JP" altLang="en-US" sz="1200" dirty="0"/>
                        <a:t>参照）　など</a:t>
                      </a:r>
                    </a:p>
                  </a:txBody>
                  <a:tcPr/>
                </a:tc>
                <a:extLst>
                  <a:ext uri="{0D108BD9-81ED-4DB2-BD59-A6C34878D82A}">
                    <a16:rowId xmlns:a16="http://schemas.microsoft.com/office/drawing/2014/main" val="744561982"/>
                  </a:ext>
                </a:extLst>
              </a:tr>
              <a:tr h="334455">
                <a:tc>
                  <a:txBody>
                    <a:bodyPr/>
                    <a:lstStyle/>
                    <a:p>
                      <a:pPr algn="l">
                        <a:lnSpc>
                          <a:spcPts val="2000"/>
                        </a:lnSpc>
                      </a:pPr>
                      <a:r>
                        <a:rPr kumimoji="1" lang="ja-JP" altLang="en-US" sz="1200" dirty="0"/>
                        <a:t>刈った草、庭の花茎　など</a:t>
                      </a:r>
                    </a:p>
                  </a:txBody>
                  <a:tcPr/>
                </a:tc>
                <a:extLst>
                  <a:ext uri="{0D108BD9-81ED-4DB2-BD59-A6C34878D82A}">
                    <a16:rowId xmlns:a16="http://schemas.microsoft.com/office/drawing/2014/main" val="3489612558"/>
                  </a:ext>
                </a:extLst>
              </a:tr>
              <a:tr h="334455">
                <a:tc>
                  <a:txBody>
                    <a:bodyPr/>
                    <a:lstStyle/>
                    <a:p>
                      <a:pPr algn="l">
                        <a:lnSpc>
                          <a:spcPts val="2000"/>
                        </a:lnSpc>
                      </a:pPr>
                      <a:r>
                        <a:rPr kumimoji="1" lang="ja-JP" altLang="en-US" sz="1200" dirty="0"/>
                        <a:t>マスク、紙おむつ、ティッシュペーパー、生理用品　など</a:t>
                      </a:r>
                    </a:p>
                  </a:txBody>
                  <a:tcPr/>
                </a:tc>
                <a:extLst>
                  <a:ext uri="{0D108BD9-81ED-4DB2-BD59-A6C34878D82A}">
                    <a16:rowId xmlns:a16="http://schemas.microsoft.com/office/drawing/2014/main" val="2427418484"/>
                  </a:ext>
                </a:extLst>
              </a:tr>
              <a:tr h="334455">
                <a:tc>
                  <a:txBody>
                    <a:bodyPr/>
                    <a:lstStyle/>
                    <a:p>
                      <a:pPr algn="l">
                        <a:lnSpc>
                          <a:spcPts val="2000"/>
                        </a:lnSpc>
                      </a:pPr>
                      <a:r>
                        <a:rPr kumimoji="1" lang="ja-JP" altLang="en-US" sz="1200" dirty="0"/>
                        <a:t>お弁当についているスプーン、ストロー、歯ブラシ　など</a:t>
                      </a:r>
                    </a:p>
                  </a:txBody>
                  <a:tcPr/>
                </a:tc>
                <a:extLst>
                  <a:ext uri="{0D108BD9-81ED-4DB2-BD59-A6C34878D82A}">
                    <a16:rowId xmlns:a16="http://schemas.microsoft.com/office/drawing/2014/main" val="216805868"/>
                  </a:ext>
                </a:extLst>
              </a:tr>
            </a:tbl>
          </a:graphicData>
        </a:graphic>
      </p:graphicFrame>
      <p:sp>
        <p:nvSpPr>
          <p:cNvPr id="23" name="環状矢印 1">
            <a:extLst>
              <a:ext uri="{FF2B5EF4-FFF2-40B4-BE49-F238E27FC236}">
                <a16:creationId xmlns:a16="http://schemas.microsoft.com/office/drawing/2014/main" id="{D3852B45-EBD7-4269-917D-E967A25B5FE0}"/>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5DE5E036-BAD4-4A24-BB2C-1D6B98381E82}"/>
              </a:ext>
            </a:extLst>
          </p:cNvPr>
          <p:cNvSpPr txBox="1"/>
          <p:nvPr/>
        </p:nvSpPr>
        <p:spPr>
          <a:xfrm>
            <a:off x="2014513" y="375582"/>
            <a:ext cx="2954655" cy="923330"/>
          </a:xfrm>
          <a:prstGeom prst="rect">
            <a:avLst/>
          </a:prstGeom>
          <a:noFill/>
        </p:spPr>
        <p:txBody>
          <a:bodyPr wrap="none" rtlCol="0">
            <a:spAutoFit/>
          </a:bodyPr>
          <a:lstStyle/>
          <a:p>
            <a:r>
              <a:rPr kumimoji="1" lang="ja-JP" altLang="en-US" sz="5400" dirty="0">
                <a:ea typeface="ＤＦ特太ゴシック体" panose="02010609000101010101" pitchFamily="1" charset="-128"/>
              </a:rPr>
              <a:t>埋立ごみ</a:t>
            </a:r>
          </a:p>
        </p:txBody>
      </p:sp>
      <p:sp>
        <p:nvSpPr>
          <p:cNvPr id="35" name="テキスト ボックス 34">
            <a:extLst>
              <a:ext uri="{FF2B5EF4-FFF2-40B4-BE49-F238E27FC236}">
                <a16:creationId xmlns:a16="http://schemas.microsoft.com/office/drawing/2014/main" id="{8578285A-8FF7-4AE4-8A5F-637C1064707C}"/>
              </a:ext>
            </a:extLst>
          </p:cNvPr>
          <p:cNvSpPr txBox="1"/>
          <p:nvPr/>
        </p:nvSpPr>
        <p:spPr>
          <a:xfrm>
            <a:off x="532701" y="7045850"/>
            <a:ext cx="1976823" cy="369332"/>
          </a:xfrm>
          <a:prstGeom prst="rect">
            <a:avLst/>
          </a:prstGeom>
          <a:noFill/>
        </p:spPr>
        <p:txBody>
          <a:bodyPr wrap="none" rtlCol="0">
            <a:spAutoFit/>
          </a:bodyPr>
          <a:lstStyle/>
          <a:p>
            <a:r>
              <a:rPr kumimoji="1" lang="ja-JP" altLang="en-US" b="1" dirty="0"/>
              <a:t>○出し方の注意○</a:t>
            </a:r>
          </a:p>
        </p:txBody>
      </p:sp>
      <p:sp>
        <p:nvSpPr>
          <p:cNvPr id="36" name="テキスト ボックス 35">
            <a:extLst>
              <a:ext uri="{FF2B5EF4-FFF2-40B4-BE49-F238E27FC236}">
                <a16:creationId xmlns:a16="http://schemas.microsoft.com/office/drawing/2014/main" id="{17E2024A-4D1B-4353-9139-EA854F107EE9}"/>
              </a:ext>
            </a:extLst>
          </p:cNvPr>
          <p:cNvSpPr txBox="1"/>
          <p:nvPr/>
        </p:nvSpPr>
        <p:spPr>
          <a:xfrm>
            <a:off x="794181" y="7454296"/>
            <a:ext cx="5563439" cy="1448730"/>
          </a:xfrm>
          <a:prstGeom prst="rect">
            <a:avLst/>
          </a:prstGeom>
          <a:noFill/>
        </p:spPr>
        <p:txBody>
          <a:bodyPr wrap="square" rtlCol="0">
            <a:spAutoFit/>
          </a:bodyPr>
          <a:lstStyle/>
          <a:p>
            <a:pPr indent="-457200">
              <a:lnSpc>
                <a:spcPct val="150000"/>
              </a:lnSpc>
            </a:pPr>
            <a:r>
              <a:rPr kumimoji="1" lang="ja-JP" altLang="en-US" sz="1200" dirty="0"/>
              <a:t>①　</a:t>
            </a:r>
            <a:r>
              <a:rPr kumimoji="1" lang="ja-JP" altLang="en-US" sz="1200" b="1" u="wavyHeavy" dirty="0">
                <a:uFill>
                  <a:solidFill>
                    <a:srgbClr val="FF0000"/>
                  </a:solidFill>
                </a:uFill>
              </a:rPr>
              <a:t>あきかん、プラスチックなどの資源ごみは除いてください。</a:t>
            </a:r>
            <a:endParaRPr kumimoji="1" lang="en-US" altLang="ja-JP" sz="1200" b="1" u="wavyHeavy" dirty="0">
              <a:uFill>
                <a:solidFill>
                  <a:srgbClr val="FF0000"/>
                </a:solidFill>
              </a:uFill>
            </a:endParaRPr>
          </a:p>
          <a:p>
            <a:pPr indent="-457200">
              <a:lnSpc>
                <a:spcPct val="150000"/>
              </a:lnSpc>
            </a:pPr>
            <a:r>
              <a:rPr lang="ja-JP" altLang="en-US" sz="1200" dirty="0"/>
              <a:t>②　袋に入らないものは</a:t>
            </a:r>
            <a:r>
              <a:rPr lang="ja-JP" altLang="en-US" sz="1200" b="1" dirty="0"/>
              <a:t>粗大ごみ</a:t>
            </a:r>
            <a:r>
              <a:rPr lang="ja-JP" altLang="en-US" sz="1200" dirty="0"/>
              <a:t>になります。</a:t>
            </a:r>
            <a:endParaRPr lang="en-US" altLang="ja-JP" sz="1200" dirty="0"/>
          </a:p>
          <a:p>
            <a:pPr indent="-457200">
              <a:lnSpc>
                <a:spcPct val="150000"/>
              </a:lnSpc>
            </a:pPr>
            <a:r>
              <a:rPr lang="ja-JP" altLang="en-US" sz="1200" dirty="0"/>
              <a:t>③　中が金色や銀色の紙パックは「埋立ごみ」で出してください。</a:t>
            </a:r>
            <a:endParaRPr lang="en-US" altLang="ja-JP" sz="1200" dirty="0"/>
          </a:p>
          <a:p>
            <a:pPr indent="-457200">
              <a:lnSpc>
                <a:spcPct val="150000"/>
              </a:lnSpc>
            </a:pPr>
            <a:r>
              <a:rPr kumimoji="1" lang="ja-JP" altLang="en-US" sz="1200" dirty="0"/>
              <a:t>④　枝などは１ｍ程度の長さにして、ひもで束ねてください。</a:t>
            </a:r>
            <a:endParaRPr kumimoji="1" lang="en-US" altLang="ja-JP" sz="1200" dirty="0"/>
          </a:p>
          <a:p>
            <a:pPr indent="-457200">
              <a:lnSpc>
                <a:spcPct val="150000"/>
              </a:lnSpc>
            </a:pPr>
            <a:r>
              <a:rPr lang="ja-JP" altLang="en-US" sz="1200" dirty="0"/>
              <a:t>⑤　金具などの一部の金属は、できる限り外して「鉄類」として出してください。</a:t>
            </a:r>
            <a:endParaRPr kumimoji="1" lang="ja-JP" altLang="en-US" sz="1200" dirty="0"/>
          </a:p>
        </p:txBody>
      </p:sp>
      <p:pic>
        <p:nvPicPr>
          <p:cNvPr id="39" name="図 38">
            <a:extLst>
              <a:ext uri="{FF2B5EF4-FFF2-40B4-BE49-F238E27FC236}">
                <a16:creationId xmlns:a16="http://schemas.microsoft.com/office/drawing/2014/main" id="{4C79BC6E-E6B2-48C0-8D55-E510C75E8F1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2912268">
            <a:off x="1795450" y="4564912"/>
            <a:ext cx="1206651" cy="1164418"/>
          </a:xfrm>
          <a:prstGeom prst="rect">
            <a:avLst/>
          </a:prstGeom>
        </p:spPr>
      </p:pic>
      <p:pic>
        <p:nvPicPr>
          <p:cNvPr id="40" name="図 39">
            <a:extLst>
              <a:ext uri="{FF2B5EF4-FFF2-40B4-BE49-F238E27FC236}">
                <a16:creationId xmlns:a16="http://schemas.microsoft.com/office/drawing/2014/main" id="{EFD3922F-4C92-4D73-8689-A424A96470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004117" y="4616464"/>
            <a:ext cx="1090283" cy="1098015"/>
          </a:xfrm>
          <a:prstGeom prst="rect">
            <a:avLst/>
          </a:prstGeom>
        </p:spPr>
      </p:pic>
      <p:sp>
        <p:nvSpPr>
          <p:cNvPr id="21" name="テキスト ボックス 20">
            <a:extLst>
              <a:ext uri="{FF2B5EF4-FFF2-40B4-BE49-F238E27FC236}">
                <a16:creationId xmlns:a16="http://schemas.microsoft.com/office/drawing/2014/main" id="{0E9C3215-3ACD-4409-BB92-8F8EFD029D00}"/>
              </a:ext>
            </a:extLst>
          </p:cNvPr>
          <p:cNvSpPr txBox="1"/>
          <p:nvPr/>
        </p:nvSpPr>
        <p:spPr>
          <a:xfrm>
            <a:off x="2550477" y="1236450"/>
            <a:ext cx="1696298" cy="369332"/>
          </a:xfrm>
          <a:prstGeom prst="rect">
            <a:avLst/>
          </a:prstGeom>
          <a:noFill/>
        </p:spPr>
        <p:txBody>
          <a:bodyPr wrap="none" rtlCol="0">
            <a:spAutoFit/>
          </a:bodyPr>
          <a:lstStyle/>
          <a:p>
            <a:r>
              <a:rPr kumimoji="1" lang="ja-JP" altLang="en-US" b="1" dirty="0"/>
              <a:t>毎週月曜・木曜</a:t>
            </a:r>
          </a:p>
        </p:txBody>
      </p:sp>
      <p:sp>
        <p:nvSpPr>
          <p:cNvPr id="19" name="フッター プレースホルダー 3">
            <a:extLst>
              <a:ext uri="{FF2B5EF4-FFF2-40B4-BE49-F238E27FC236}">
                <a16:creationId xmlns:a16="http://schemas.microsoft.com/office/drawing/2014/main" id="{8A53B1DA-5A9B-4134-9EC8-5003E0AE7770}"/>
              </a:ext>
            </a:extLst>
          </p:cNvPr>
          <p:cNvSpPr>
            <a:spLocks noGrp="1"/>
          </p:cNvSpPr>
          <p:nvPr>
            <p:ph type="ftr" sz="quarter" idx="11"/>
          </p:nvPr>
        </p:nvSpPr>
        <p:spPr>
          <a:xfrm>
            <a:off x="2271713" y="9266741"/>
            <a:ext cx="2314575" cy="527403"/>
          </a:xfrm>
        </p:spPr>
        <p:txBody>
          <a:bodyPr/>
          <a:lstStyle/>
          <a:p>
            <a:r>
              <a:rPr kumimoji="1" lang="ja-JP" altLang="en-US" sz="1600" dirty="0"/>
              <a:t>３</a:t>
            </a:r>
            <a:endParaRPr kumimoji="1" lang="ja-JP" altLang="en-US" dirty="0"/>
          </a:p>
        </p:txBody>
      </p:sp>
    </p:spTree>
    <p:extLst>
      <p:ext uri="{BB962C8B-B14F-4D97-AF65-F5344CB8AC3E}">
        <p14:creationId xmlns:p14="http://schemas.microsoft.com/office/powerpoint/2010/main" val="303915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2701" y="1827762"/>
            <a:ext cx="1107996" cy="369332"/>
          </a:xfrm>
          <a:prstGeom prst="rect">
            <a:avLst/>
          </a:prstGeom>
          <a:noFill/>
        </p:spPr>
        <p:txBody>
          <a:bodyPr wrap="none" rtlCol="0">
            <a:spAutoFit/>
          </a:bodyPr>
          <a:lstStyle/>
          <a:p>
            <a:r>
              <a:rPr kumimoji="1" lang="ja-JP" altLang="en-US" b="1" dirty="0"/>
              <a:t>○対象○</a:t>
            </a: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667868" y="3801769"/>
            <a:ext cx="1580252" cy="1591458"/>
          </a:xfrm>
          <a:prstGeom prst="rect">
            <a:avLst/>
          </a:prstGeom>
        </p:spPr>
      </p:pic>
      <p:pic>
        <p:nvPicPr>
          <p:cNvPr id="27" name="図 26"/>
          <p:cNvPicPr>
            <a:picLocks noChangeAspect="1"/>
          </p:cNvPicPr>
          <p:nvPr/>
        </p:nvPicPr>
        <p:blipFill>
          <a:blip r:embed="rId4">
            <a:extLst>
              <a:ext uri="{28A0092B-C50C-407E-A947-70E740481C1C}">
                <a14:useLocalDpi xmlns:a14="http://schemas.microsoft.com/office/drawing/2010/main" val="0"/>
              </a:ext>
            </a:extLst>
          </a:blip>
          <a:srcRect/>
          <a:stretch/>
        </p:blipFill>
        <p:spPr>
          <a:xfrm>
            <a:off x="4584192" y="3787407"/>
            <a:ext cx="1472914" cy="1483359"/>
          </a:xfrm>
          <a:prstGeom prst="rect">
            <a:avLst/>
          </a:prstGeom>
        </p:spPr>
      </p:pic>
      <p:graphicFrame>
        <p:nvGraphicFramePr>
          <p:cNvPr id="11" name="表 11">
            <a:extLst>
              <a:ext uri="{FF2B5EF4-FFF2-40B4-BE49-F238E27FC236}">
                <a16:creationId xmlns:a16="http://schemas.microsoft.com/office/drawing/2014/main" id="{55E1F7E7-9B6F-47C4-A91A-980933AB9010}"/>
              </a:ext>
            </a:extLst>
          </p:cNvPr>
          <p:cNvGraphicFramePr>
            <a:graphicFrameLocks noGrp="1"/>
          </p:cNvGraphicFramePr>
          <p:nvPr>
            <p:extLst>
              <p:ext uri="{D42A27DB-BD31-4B8C-83A1-F6EECF244321}">
                <p14:modId xmlns:p14="http://schemas.microsoft.com/office/powerpoint/2010/main" val="835218953"/>
              </p:ext>
            </p:extLst>
          </p:nvPr>
        </p:nvGraphicFramePr>
        <p:xfrm>
          <a:off x="643128" y="2258568"/>
          <a:ext cx="1514899" cy="1483360"/>
        </p:xfrm>
        <a:graphic>
          <a:graphicData uri="http://schemas.openxmlformats.org/drawingml/2006/table">
            <a:tbl>
              <a:tblPr firstRow="1" bandRow="1">
                <a:tableStyleId>{00A15C55-8517-42AA-B614-E9B94910E393}</a:tableStyleId>
              </a:tblPr>
              <a:tblGrid>
                <a:gridCol w="1514899">
                  <a:extLst>
                    <a:ext uri="{9D8B030D-6E8A-4147-A177-3AD203B41FA5}">
                      <a16:colId xmlns:a16="http://schemas.microsoft.com/office/drawing/2014/main" val="639248187"/>
                    </a:ext>
                  </a:extLst>
                </a:gridCol>
              </a:tblGrid>
              <a:tr h="370840">
                <a:tc>
                  <a:txBody>
                    <a:bodyPr/>
                    <a:lstStyle/>
                    <a:p>
                      <a:pPr algn="ctr">
                        <a:lnSpc>
                          <a:spcPts val="2000"/>
                        </a:lnSpc>
                      </a:pPr>
                      <a:r>
                        <a:rPr kumimoji="1" lang="ja-JP" altLang="en-US" sz="1200" dirty="0">
                          <a:solidFill>
                            <a:schemeClr val="tx1"/>
                          </a:solidFill>
                        </a:rPr>
                        <a:t>種　　　　　類</a:t>
                      </a:r>
                    </a:p>
                  </a:txBody>
                  <a:tcPr/>
                </a:tc>
                <a:extLst>
                  <a:ext uri="{0D108BD9-81ED-4DB2-BD59-A6C34878D82A}">
                    <a16:rowId xmlns:a16="http://schemas.microsoft.com/office/drawing/2014/main" val="1982799538"/>
                  </a:ext>
                </a:extLst>
              </a:tr>
              <a:tr h="370840">
                <a:tc>
                  <a:txBody>
                    <a:bodyPr/>
                    <a:lstStyle/>
                    <a:p>
                      <a:pPr algn="dist">
                        <a:lnSpc>
                          <a:spcPts val="2000"/>
                        </a:lnSpc>
                      </a:pPr>
                      <a:r>
                        <a:rPr kumimoji="1" lang="ja-JP" altLang="en-US" sz="1200" dirty="0"/>
                        <a:t>ダンボール</a:t>
                      </a:r>
                    </a:p>
                  </a:txBody>
                  <a:tcPr/>
                </a:tc>
                <a:extLst>
                  <a:ext uri="{0D108BD9-81ED-4DB2-BD59-A6C34878D82A}">
                    <a16:rowId xmlns:a16="http://schemas.microsoft.com/office/drawing/2014/main" val="1890316902"/>
                  </a:ext>
                </a:extLst>
              </a:tr>
              <a:tr h="370840">
                <a:tc>
                  <a:txBody>
                    <a:bodyPr/>
                    <a:lstStyle/>
                    <a:p>
                      <a:pPr algn="dist">
                        <a:lnSpc>
                          <a:spcPts val="2000"/>
                        </a:lnSpc>
                      </a:pPr>
                      <a:r>
                        <a:rPr kumimoji="1" lang="ja-JP" altLang="en-US" sz="1200" dirty="0"/>
                        <a:t>新聞類</a:t>
                      </a:r>
                    </a:p>
                  </a:txBody>
                  <a:tcPr/>
                </a:tc>
                <a:extLst>
                  <a:ext uri="{0D108BD9-81ED-4DB2-BD59-A6C34878D82A}">
                    <a16:rowId xmlns:a16="http://schemas.microsoft.com/office/drawing/2014/main" val="824320825"/>
                  </a:ext>
                </a:extLst>
              </a:tr>
              <a:tr h="370840">
                <a:tc>
                  <a:txBody>
                    <a:bodyPr/>
                    <a:lstStyle/>
                    <a:p>
                      <a:pPr algn="dist">
                        <a:lnSpc>
                          <a:spcPts val="2000"/>
                        </a:lnSpc>
                      </a:pPr>
                      <a:r>
                        <a:rPr kumimoji="1" lang="ja-JP" altLang="en-US" sz="1200" dirty="0"/>
                        <a:t>雑誌類</a:t>
                      </a:r>
                    </a:p>
                  </a:txBody>
                  <a:tcPr/>
                </a:tc>
                <a:extLst>
                  <a:ext uri="{0D108BD9-81ED-4DB2-BD59-A6C34878D82A}">
                    <a16:rowId xmlns:a16="http://schemas.microsoft.com/office/drawing/2014/main" val="606033782"/>
                  </a:ext>
                </a:extLst>
              </a:tr>
            </a:tbl>
          </a:graphicData>
        </a:graphic>
      </p:graphicFrame>
      <p:graphicFrame>
        <p:nvGraphicFramePr>
          <p:cNvPr id="13" name="表 13">
            <a:extLst>
              <a:ext uri="{FF2B5EF4-FFF2-40B4-BE49-F238E27FC236}">
                <a16:creationId xmlns:a16="http://schemas.microsoft.com/office/drawing/2014/main" id="{75A86C58-C1B4-4EDA-9ABE-8BA5A5663123}"/>
              </a:ext>
            </a:extLst>
          </p:cNvPr>
          <p:cNvGraphicFramePr>
            <a:graphicFrameLocks noGrp="1"/>
          </p:cNvGraphicFramePr>
          <p:nvPr>
            <p:extLst>
              <p:ext uri="{D42A27DB-BD31-4B8C-83A1-F6EECF244321}">
                <p14:modId xmlns:p14="http://schemas.microsoft.com/office/powerpoint/2010/main" val="699902576"/>
              </p:ext>
            </p:extLst>
          </p:nvPr>
        </p:nvGraphicFramePr>
        <p:xfrm>
          <a:off x="2167128" y="2258568"/>
          <a:ext cx="4059715" cy="1483360"/>
        </p:xfrm>
        <a:graphic>
          <a:graphicData uri="http://schemas.openxmlformats.org/drawingml/2006/table">
            <a:tbl>
              <a:tblPr firstRow="1" bandRow="1">
                <a:tableStyleId>{00A15C55-8517-42AA-B614-E9B94910E393}</a:tableStyleId>
              </a:tblPr>
              <a:tblGrid>
                <a:gridCol w="4059715">
                  <a:extLst>
                    <a:ext uri="{9D8B030D-6E8A-4147-A177-3AD203B41FA5}">
                      <a16:colId xmlns:a16="http://schemas.microsoft.com/office/drawing/2014/main" val="902237735"/>
                    </a:ext>
                  </a:extLst>
                </a:gridCol>
              </a:tblGrid>
              <a:tr h="370840">
                <a:tc>
                  <a:txBody>
                    <a:bodyPr/>
                    <a:lstStyle/>
                    <a:p>
                      <a:pPr algn="ctr">
                        <a:lnSpc>
                          <a:spcPts val="2000"/>
                        </a:lnSpc>
                      </a:pPr>
                      <a:r>
                        <a:rPr kumimoji="1" lang="ja-JP" altLang="en-US" sz="1200" dirty="0">
                          <a:solidFill>
                            <a:schemeClr val="tx1"/>
                          </a:solidFill>
                        </a:rPr>
                        <a:t>主　　　な　　　製　　　品</a:t>
                      </a:r>
                    </a:p>
                  </a:txBody>
                  <a:tcPr/>
                </a:tc>
                <a:extLst>
                  <a:ext uri="{0D108BD9-81ED-4DB2-BD59-A6C34878D82A}">
                    <a16:rowId xmlns:a16="http://schemas.microsoft.com/office/drawing/2014/main" val="3531170335"/>
                  </a:ext>
                </a:extLst>
              </a:tr>
              <a:tr h="370840">
                <a:tc>
                  <a:txBody>
                    <a:bodyPr/>
                    <a:lstStyle/>
                    <a:p>
                      <a:pPr algn="l">
                        <a:lnSpc>
                          <a:spcPts val="2000"/>
                        </a:lnSpc>
                      </a:pPr>
                      <a:r>
                        <a:rPr kumimoji="1" lang="ja-JP" altLang="en-US" sz="1200" dirty="0"/>
                        <a:t>ダンボール、厚紙（化粧箱）　など</a:t>
                      </a:r>
                    </a:p>
                  </a:txBody>
                  <a:tcPr/>
                </a:tc>
                <a:extLst>
                  <a:ext uri="{0D108BD9-81ED-4DB2-BD59-A6C34878D82A}">
                    <a16:rowId xmlns:a16="http://schemas.microsoft.com/office/drawing/2014/main" val="899452475"/>
                  </a:ext>
                </a:extLst>
              </a:tr>
              <a:tr h="370840">
                <a:tc>
                  <a:txBody>
                    <a:bodyPr/>
                    <a:lstStyle/>
                    <a:p>
                      <a:pPr algn="l">
                        <a:lnSpc>
                          <a:spcPts val="2000"/>
                        </a:lnSpc>
                      </a:pPr>
                      <a:r>
                        <a:rPr kumimoji="1" lang="ja-JP" altLang="en-US" sz="1200" dirty="0"/>
                        <a:t>新聞紙、折り込みちらし、ダイレクトメール　など</a:t>
                      </a:r>
                    </a:p>
                  </a:txBody>
                  <a:tcPr/>
                </a:tc>
                <a:extLst>
                  <a:ext uri="{0D108BD9-81ED-4DB2-BD59-A6C34878D82A}">
                    <a16:rowId xmlns:a16="http://schemas.microsoft.com/office/drawing/2014/main" val="744561982"/>
                  </a:ext>
                </a:extLst>
              </a:tr>
              <a:tr h="370840">
                <a:tc>
                  <a:txBody>
                    <a:bodyPr/>
                    <a:lstStyle/>
                    <a:p>
                      <a:pPr algn="l">
                        <a:lnSpc>
                          <a:spcPts val="2000"/>
                        </a:lnSpc>
                      </a:pPr>
                      <a:r>
                        <a:rPr kumimoji="1" lang="ja-JP" altLang="en-US" sz="1200" dirty="0"/>
                        <a:t>雑誌、漫画類、カタログ、電話帳　など</a:t>
                      </a:r>
                    </a:p>
                  </a:txBody>
                  <a:tcPr/>
                </a:tc>
                <a:extLst>
                  <a:ext uri="{0D108BD9-81ED-4DB2-BD59-A6C34878D82A}">
                    <a16:rowId xmlns:a16="http://schemas.microsoft.com/office/drawing/2014/main" val="3489612558"/>
                  </a:ext>
                </a:extLst>
              </a:tr>
            </a:tbl>
          </a:graphicData>
        </a:graphic>
      </p:graphicFrame>
      <p:sp>
        <p:nvSpPr>
          <p:cNvPr id="23" name="環状矢印 1">
            <a:extLst>
              <a:ext uri="{FF2B5EF4-FFF2-40B4-BE49-F238E27FC236}">
                <a16:creationId xmlns:a16="http://schemas.microsoft.com/office/drawing/2014/main" id="{D3852B45-EBD7-4269-917D-E967A25B5FE0}"/>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5DE5E036-BAD4-4A24-BB2C-1D6B98381E82}"/>
              </a:ext>
            </a:extLst>
          </p:cNvPr>
          <p:cNvSpPr txBox="1"/>
          <p:nvPr/>
        </p:nvSpPr>
        <p:spPr>
          <a:xfrm>
            <a:off x="2392465" y="375582"/>
            <a:ext cx="2262158" cy="923330"/>
          </a:xfrm>
          <a:prstGeom prst="rect">
            <a:avLst/>
          </a:prstGeom>
          <a:noFill/>
        </p:spPr>
        <p:txBody>
          <a:bodyPr wrap="none" rtlCol="0">
            <a:spAutoFit/>
          </a:bodyPr>
          <a:lstStyle/>
          <a:p>
            <a:r>
              <a:rPr kumimoji="1" lang="ja-JP" altLang="en-US" sz="5400" dirty="0">
                <a:ea typeface="ＤＦ特太ゴシック体" panose="02010609000101010101" pitchFamily="1" charset="-128"/>
              </a:rPr>
              <a:t>紙ごみ</a:t>
            </a:r>
          </a:p>
        </p:txBody>
      </p:sp>
      <p:grpSp>
        <p:nvGrpSpPr>
          <p:cNvPr id="34" name="グループ化 33">
            <a:extLst>
              <a:ext uri="{FF2B5EF4-FFF2-40B4-BE49-F238E27FC236}">
                <a16:creationId xmlns:a16="http://schemas.microsoft.com/office/drawing/2014/main" id="{4EF7684E-4291-4E52-ADC5-300CECEE7185}"/>
              </a:ext>
            </a:extLst>
          </p:cNvPr>
          <p:cNvGrpSpPr/>
          <p:nvPr/>
        </p:nvGrpSpPr>
        <p:grpSpPr>
          <a:xfrm>
            <a:off x="532701" y="6448442"/>
            <a:ext cx="5824919" cy="2736941"/>
            <a:chOff x="532701" y="6082682"/>
            <a:chExt cx="5824919" cy="2736941"/>
          </a:xfrm>
        </p:grpSpPr>
        <p:sp>
          <p:nvSpPr>
            <p:cNvPr id="35" name="テキスト ボックス 34">
              <a:extLst>
                <a:ext uri="{FF2B5EF4-FFF2-40B4-BE49-F238E27FC236}">
                  <a16:creationId xmlns:a16="http://schemas.microsoft.com/office/drawing/2014/main" id="{8578285A-8FF7-4AE4-8A5F-637C1064707C}"/>
                </a:ext>
              </a:extLst>
            </p:cNvPr>
            <p:cNvSpPr txBox="1"/>
            <p:nvPr/>
          </p:nvSpPr>
          <p:spPr>
            <a:xfrm>
              <a:off x="532701" y="6082682"/>
              <a:ext cx="1976823" cy="369332"/>
            </a:xfrm>
            <a:prstGeom prst="rect">
              <a:avLst/>
            </a:prstGeom>
            <a:noFill/>
          </p:spPr>
          <p:txBody>
            <a:bodyPr wrap="none" rtlCol="0">
              <a:spAutoFit/>
            </a:bodyPr>
            <a:lstStyle/>
            <a:p>
              <a:r>
                <a:rPr kumimoji="1" lang="ja-JP" altLang="en-US" b="1" dirty="0"/>
                <a:t>○出し方の注意○</a:t>
              </a:r>
            </a:p>
          </p:txBody>
        </p:sp>
        <p:sp>
          <p:nvSpPr>
            <p:cNvPr id="36" name="テキスト ボックス 35">
              <a:extLst>
                <a:ext uri="{FF2B5EF4-FFF2-40B4-BE49-F238E27FC236}">
                  <a16:creationId xmlns:a16="http://schemas.microsoft.com/office/drawing/2014/main" id="{17E2024A-4D1B-4353-9139-EA854F107EE9}"/>
                </a:ext>
              </a:extLst>
            </p:cNvPr>
            <p:cNvSpPr txBox="1"/>
            <p:nvPr/>
          </p:nvSpPr>
          <p:spPr>
            <a:xfrm>
              <a:off x="794181" y="6539896"/>
              <a:ext cx="5563439" cy="2279727"/>
            </a:xfrm>
            <a:prstGeom prst="rect">
              <a:avLst/>
            </a:prstGeom>
            <a:noFill/>
          </p:spPr>
          <p:txBody>
            <a:bodyPr wrap="square" rtlCol="0">
              <a:spAutoFit/>
            </a:bodyPr>
            <a:lstStyle/>
            <a:p>
              <a:pPr indent="-457200">
                <a:lnSpc>
                  <a:spcPct val="150000"/>
                </a:lnSpc>
              </a:pPr>
              <a:r>
                <a:rPr kumimoji="1" lang="ja-JP" altLang="en-US" sz="1200" dirty="0"/>
                <a:t>①　</a:t>
              </a:r>
              <a:r>
                <a:rPr kumimoji="1" lang="ja-JP" altLang="en-US" sz="1200" b="1" dirty="0"/>
                <a:t>それぞれ種類ごとにまとめて</a:t>
              </a:r>
              <a:r>
                <a:rPr kumimoji="1" lang="ja-JP" altLang="en-US" sz="1200" dirty="0"/>
                <a:t>出してください。</a:t>
              </a:r>
              <a:endParaRPr kumimoji="1" lang="en-US" altLang="ja-JP" sz="1200" dirty="0"/>
            </a:p>
            <a:p>
              <a:pPr indent="-457200">
                <a:lnSpc>
                  <a:spcPct val="150000"/>
                </a:lnSpc>
              </a:pPr>
              <a:r>
                <a:rPr lang="ja-JP" altLang="en-US" sz="1200" dirty="0"/>
                <a:t>②　</a:t>
              </a:r>
              <a:r>
                <a:rPr kumimoji="1" lang="ja-JP" altLang="en-US" sz="1200" dirty="0"/>
                <a:t>ダンボール・新聞類はたたんでひもで束ねてください。</a:t>
              </a:r>
              <a:r>
                <a:rPr kumimoji="1" lang="ja-JP" altLang="en-US" sz="1200" b="1" u="wavyHeavy" dirty="0">
                  <a:uFill>
                    <a:solidFill>
                      <a:srgbClr val="FF0000"/>
                    </a:solidFill>
                  </a:uFill>
                </a:rPr>
                <a:t>ひもで束ねていない場合</a:t>
              </a:r>
              <a:endParaRPr kumimoji="1" lang="en-US" altLang="ja-JP" sz="1200" b="1" u="wavyHeavy" dirty="0">
                <a:uFill>
                  <a:solidFill>
                    <a:srgbClr val="FF0000"/>
                  </a:solidFill>
                </a:uFill>
              </a:endParaRPr>
            </a:p>
            <a:p>
              <a:pPr indent="-457200">
                <a:lnSpc>
                  <a:spcPct val="150000"/>
                </a:lnSpc>
              </a:pPr>
              <a:r>
                <a:rPr lang="ja-JP" altLang="en-US" sz="1200" b="1" dirty="0">
                  <a:uFill>
                    <a:solidFill>
                      <a:srgbClr val="FF0000"/>
                    </a:solidFill>
                  </a:uFill>
                </a:rPr>
                <a:t>　　</a:t>
              </a:r>
              <a:r>
                <a:rPr lang="ja-JP" altLang="en-US" sz="1200" b="1" u="wavyHeavy" dirty="0">
                  <a:uFill>
                    <a:solidFill>
                      <a:srgbClr val="FF0000"/>
                    </a:solidFill>
                  </a:uFill>
                </a:rPr>
                <a:t> </a:t>
              </a:r>
              <a:r>
                <a:rPr kumimoji="1" lang="ja-JP" altLang="en-US" sz="1200" b="1" u="wavyHeavy" dirty="0">
                  <a:uFill>
                    <a:solidFill>
                      <a:srgbClr val="FF0000"/>
                    </a:solidFill>
                  </a:uFill>
                </a:rPr>
                <a:t>は回収しません。</a:t>
              </a:r>
              <a:endParaRPr kumimoji="1" lang="en-US" altLang="ja-JP" sz="1200" b="1" u="wavyHeavy" dirty="0">
                <a:uFill>
                  <a:solidFill>
                    <a:srgbClr val="FF0000"/>
                  </a:solidFill>
                </a:uFill>
              </a:endParaRPr>
            </a:p>
            <a:p>
              <a:pPr indent="-457200">
                <a:lnSpc>
                  <a:spcPct val="150000"/>
                </a:lnSpc>
              </a:pPr>
              <a:r>
                <a:rPr lang="ja-JP" altLang="en-US" sz="1200" dirty="0"/>
                <a:t>③　ダンボールの汚れが激しいものは、小さく切って埋立ごみで出してください。</a:t>
              </a:r>
              <a:endParaRPr kumimoji="1" lang="en-US" altLang="ja-JP" sz="1200" dirty="0"/>
            </a:p>
            <a:p>
              <a:pPr indent="-457200">
                <a:lnSpc>
                  <a:spcPct val="150000"/>
                </a:lnSpc>
              </a:pPr>
              <a:r>
                <a:rPr lang="ja-JP" altLang="en-US" sz="1200" dirty="0"/>
                <a:t>④　雑誌類は、</a:t>
              </a:r>
              <a:r>
                <a:rPr lang="ja-JP" altLang="en-US" sz="1200" b="1" dirty="0"/>
                <a:t>背表紙が「のり付け」と「ホチキス止め」に分けて</a:t>
              </a:r>
              <a:r>
                <a:rPr lang="ja-JP" altLang="en-US" sz="1200" dirty="0"/>
                <a:t>ひもで束ねてください。</a:t>
              </a:r>
              <a:endParaRPr lang="en-US" altLang="ja-JP" sz="1200" dirty="0"/>
            </a:p>
            <a:p>
              <a:pPr indent="-457200">
                <a:lnSpc>
                  <a:spcPct val="150000"/>
                </a:lnSpc>
              </a:pPr>
              <a:r>
                <a:rPr lang="ja-JP" altLang="en-US" sz="1200" dirty="0"/>
                <a:t>⑤　雑誌などの付録のＤＶＤなどは「埋立ごみ」として出してください。</a:t>
              </a:r>
              <a:endParaRPr lang="en-US" altLang="ja-JP" sz="1200" dirty="0"/>
            </a:p>
            <a:p>
              <a:pPr indent="-457200">
                <a:lnSpc>
                  <a:spcPct val="150000"/>
                </a:lnSpc>
              </a:pPr>
              <a:r>
                <a:rPr lang="ja-JP" altLang="en-US" sz="1200" dirty="0"/>
                <a:t>⑥　紙ごみはひもがゆるまないようしっかりと束ねてください。</a:t>
              </a:r>
              <a:endParaRPr lang="en-US" altLang="ja-JP" sz="1200" dirty="0"/>
            </a:p>
            <a:p>
              <a:pPr indent="-457200">
                <a:lnSpc>
                  <a:spcPct val="150000"/>
                </a:lnSpc>
              </a:pPr>
              <a:r>
                <a:rPr lang="ja-JP" altLang="en-US" sz="1200" dirty="0"/>
                <a:t>⑦　紙ごみはガムテープなど粘着するものでまとめないでください。</a:t>
              </a:r>
              <a:endParaRPr kumimoji="1" lang="ja-JP" altLang="en-US" sz="1200" dirty="0"/>
            </a:p>
          </p:txBody>
        </p:sp>
      </p:grpSp>
      <p:pic>
        <p:nvPicPr>
          <p:cNvPr id="39" name="図 38">
            <a:extLst>
              <a:ext uri="{FF2B5EF4-FFF2-40B4-BE49-F238E27FC236}">
                <a16:creationId xmlns:a16="http://schemas.microsoft.com/office/drawing/2014/main" id="{4C79BC6E-E6B2-48C0-8D55-E510C75E8F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64379" y="3796816"/>
            <a:ext cx="1580249" cy="1591458"/>
          </a:xfrm>
          <a:prstGeom prst="rect">
            <a:avLst/>
          </a:prstGeom>
        </p:spPr>
      </p:pic>
      <p:sp>
        <p:nvSpPr>
          <p:cNvPr id="21" name="テキスト ボックス 20">
            <a:extLst>
              <a:ext uri="{FF2B5EF4-FFF2-40B4-BE49-F238E27FC236}">
                <a16:creationId xmlns:a16="http://schemas.microsoft.com/office/drawing/2014/main" id="{0E9C3215-3ACD-4409-BB92-8F8EFD029D00}"/>
              </a:ext>
            </a:extLst>
          </p:cNvPr>
          <p:cNvSpPr txBox="1"/>
          <p:nvPr/>
        </p:nvSpPr>
        <p:spPr>
          <a:xfrm>
            <a:off x="1904301" y="1236450"/>
            <a:ext cx="3090911" cy="369332"/>
          </a:xfrm>
          <a:prstGeom prst="rect">
            <a:avLst/>
          </a:prstGeom>
          <a:noFill/>
        </p:spPr>
        <p:txBody>
          <a:bodyPr wrap="none" rtlCol="0">
            <a:spAutoFit/>
          </a:bodyPr>
          <a:lstStyle/>
          <a:p>
            <a:r>
              <a:rPr lang="ja-JP" altLang="en-US" b="1" dirty="0"/>
              <a:t>中央・双珠別地区は毎週月曜</a:t>
            </a:r>
            <a:endParaRPr kumimoji="1" lang="ja-JP" altLang="en-US" b="1" dirty="0"/>
          </a:p>
        </p:txBody>
      </p:sp>
      <p:sp>
        <p:nvSpPr>
          <p:cNvPr id="16" name="テキスト ボックス 15">
            <a:extLst>
              <a:ext uri="{FF2B5EF4-FFF2-40B4-BE49-F238E27FC236}">
                <a16:creationId xmlns:a16="http://schemas.microsoft.com/office/drawing/2014/main" id="{132A0DE8-5A4C-4DDC-9502-21D8BD01E843}"/>
              </a:ext>
            </a:extLst>
          </p:cNvPr>
          <p:cNvSpPr txBox="1"/>
          <p:nvPr/>
        </p:nvSpPr>
        <p:spPr>
          <a:xfrm>
            <a:off x="1922589" y="1498578"/>
            <a:ext cx="2980303" cy="369332"/>
          </a:xfrm>
          <a:prstGeom prst="rect">
            <a:avLst/>
          </a:prstGeom>
          <a:noFill/>
        </p:spPr>
        <p:txBody>
          <a:bodyPr wrap="none" rtlCol="0">
            <a:spAutoFit/>
          </a:bodyPr>
          <a:lstStyle/>
          <a:p>
            <a:r>
              <a:rPr lang="ja-JP" altLang="en-US" b="1" dirty="0"/>
              <a:t>占冠・トマム地区は毎週木曜</a:t>
            </a:r>
            <a:endParaRPr kumimoji="1" lang="ja-JP" altLang="en-US" b="1" dirty="0"/>
          </a:p>
        </p:txBody>
      </p:sp>
      <p:pic>
        <p:nvPicPr>
          <p:cNvPr id="17" name="図 16">
            <a:extLst>
              <a:ext uri="{FF2B5EF4-FFF2-40B4-BE49-F238E27FC236}">
                <a16:creationId xmlns:a16="http://schemas.microsoft.com/office/drawing/2014/main" id="{48D75F6A-4337-48F8-8041-D298A8895EC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7239" y="5324759"/>
            <a:ext cx="757631" cy="757631"/>
          </a:xfrm>
          <a:prstGeom prst="rect">
            <a:avLst/>
          </a:prstGeom>
        </p:spPr>
      </p:pic>
      <p:sp>
        <p:nvSpPr>
          <p:cNvPr id="18" name="テキスト ボックス 17">
            <a:extLst>
              <a:ext uri="{FF2B5EF4-FFF2-40B4-BE49-F238E27FC236}">
                <a16:creationId xmlns:a16="http://schemas.microsoft.com/office/drawing/2014/main" id="{DFF470CC-1C94-4747-9671-F10999025A9A}"/>
              </a:ext>
            </a:extLst>
          </p:cNvPr>
          <p:cNvSpPr txBox="1"/>
          <p:nvPr/>
        </p:nvSpPr>
        <p:spPr>
          <a:xfrm>
            <a:off x="1477580" y="5570065"/>
            <a:ext cx="4745927" cy="369332"/>
          </a:xfrm>
          <a:prstGeom prst="rect">
            <a:avLst/>
          </a:prstGeom>
          <a:noFill/>
        </p:spPr>
        <p:txBody>
          <a:bodyPr wrap="square" rtlCol="0">
            <a:spAutoFit/>
          </a:bodyPr>
          <a:lstStyle/>
          <a:p>
            <a:r>
              <a:rPr kumimoji="1" lang="ja-JP" altLang="en-US" b="1" dirty="0">
                <a:solidFill>
                  <a:srgbClr val="FF0000"/>
                </a:solidFill>
              </a:rPr>
              <a:t>このマークが付いている場合はダンボールです</a:t>
            </a:r>
          </a:p>
        </p:txBody>
      </p:sp>
      <p:sp>
        <p:nvSpPr>
          <p:cNvPr id="19" name="フッター プレースホルダー 3">
            <a:extLst>
              <a:ext uri="{FF2B5EF4-FFF2-40B4-BE49-F238E27FC236}">
                <a16:creationId xmlns:a16="http://schemas.microsoft.com/office/drawing/2014/main" id="{2BD0BC33-52B1-44AA-A2D6-53A67A2465EA}"/>
              </a:ext>
            </a:extLst>
          </p:cNvPr>
          <p:cNvSpPr>
            <a:spLocks noGrp="1"/>
          </p:cNvSpPr>
          <p:nvPr>
            <p:ph type="ftr" sz="quarter" idx="11"/>
          </p:nvPr>
        </p:nvSpPr>
        <p:spPr>
          <a:xfrm>
            <a:off x="2271713" y="9266741"/>
            <a:ext cx="2314575" cy="527403"/>
          </a:xfrm>
        </p:spPr>
        <p:txBody>
          <a:bodyPr/>
          <a:lstStyle/>
          <a:p>
            <a:r>
              <a:rPr kumimoji="1" lang="ja-JP" altLang="en-US" sz="1600" dirty="0"/>
              <a:t>４</a:t>
            </a:r>
            <a:endParaRPr kumimoji="1" lang="ja-JP" altLang="en-US" dirty="0"/>
          </a:p>
        </p:txBody>
      </p:sp>
    </p:spTree>
    <p:extLst>
      <p:ext uri="{BB962C8B-B14F-4D97-AF65-F5344CB8AC3E}">
        <p14:creationId xmlns:p14="http://schemas.microsoft.com/office/powerpoint/2010/main" val="76224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F1D4F341-9289-429C-A5B1-6651775835D9}"/>
              </a:ext>
            </a:extLst>
          </p:cNvPr>
          <p:cNvSpPr txBox="1"/>
          <p:nvPr/>
        </p:nvSpPr>
        <p:spPr>
          <a:xfrm>
            <a:off x="532701" y="1522962"/>
            <a:ext cx="1107996" cy="369332"/>
          </a:xfrm>
          <a:prstGeom prst="rect">
            <a:avLst/>
          </a:prstGeom>
          <a:noFill/>
        </p:spPr>
        <p:txBody>
          <a:bodyPr wrap="none" rtlCol="0">
            <a:spAutoFit/>
          </a:bodyPr>
          <a:lstStyle/>
          <a:p>
            <a:r>
              <a:rPr kumimoji="1" lang="ja-JP" altLang="en-US" b="1" dirty="0"/>
              <a:t>○対象○</a:t>
            </a:r>
          </a:p>
        </p:txBody>
      </p:sp>
      <p:sp>
        <p:nvSpPr>
          <p:cNvPr id="49" name="テキスト ボックス 48">
            <a:extLst>
              <a:ext uri="{FF2B5EF4-FFF2-40B4-BE49-F238E27FC236}">
                <a16:creationId xmlns:a16="http://schemas.microsoft.com/office/drawing/2014/main" id="{4075957B-E964-4EE5-A1FF-6C8E497AB0A6}"/>
              </a:ext>
            </a:extLst>
          </p:cNvPr>
          <p:cNvSpPr txBox="1"/>
          <p:nvPr/>
        </p:nvSpPr>
        <p:spPr>
          <a:xfrm>
            <a:off x="532701" y="5332321"/>
            <a:ext cx="1569660" cy="369332"/>
          </a:xfrm>
          <a:prstGeom prst="rect">
            <a:avLst/>
          </a:prstGeom>
          <a:noFill/>
        </p:spPr>
        <p:txBody>
          <a:bodyPr wrap="none" rtlCol="0">
            <a:spAutoFit/>
          </a:bodyPr>
          <a:lstStyle/>
          <a:p>
            <a:r>
              <a:rPr kumimoji="1" lang="ja-JP" altLang="en-US" b="1" dirty="0"/>
              <a:t>○排出方法○</a:t>
            </a:r>
          </a:p>
        </p:txBody>
      </p:sp>
      <p:sp>
        <p:nvSpPr>
          <p:cNvPr id="50" name="テキスト ボックス 49">
            <a:extLst>
              <a:ext uri="{FF2B5EF4-FFF2-40B4-BE49-F238E27FC236}">
                <a16:creationId xmlns:a16="http://schemas.microsoft.com/office/drawing/2014/main" id="{932A8D3B-BCD0-4BCF-B458-D8DE13C3CC3C}"/>
              </a:ext>
            </a:extLst>
          </p:cNvPr>
          <p:cNvSpPr txBox="1"/>
          <p:nvPr/>
        </p:nvSpPr>
        <p:spPr>
          <a:xfrm>
            <a:off x="781989" y="5699113"/>
            <a:ext cx="5724644" cy="1445717"/>
          </a:xfrm>
          <a:prstGeom prst="rect">
            <a:avLst/>
          </a:prstGeom>
          <a:noFill/>
        </p:spPr>
        <p:txBody>
          <a:bodyPr wrap="none" rtlCol="0">
            <a:spAutoFit/>
          </a:bodyPr>
          <a:lstStyle/>
          <a:p>
            <a:pPr>
              <a:lnSpc>
                <a:spcPct val="150000"/>
              </a:lnSpc>
            </a:pPr>
            <a:r>
              <a:rPr kumimoji="1" lang="ja-JP" altLang="en-US" sz="1200" b="1" u="wavyHeavy" dirty="0">
                <a:uFill>
                  <a:solidFill>
                    <a:srgbClr val="FF0000"/>
                  </a:solidFill>
                </a:uFill>
              </a:rPr>
              <a:t>ふらの生活圏で専用袋を設定しています。（半透明緑色文字袋）</a:t>
            </a:r>
            <a:endParaRPr kumimoji="1" lang="en-US" altLang="ja-JP" sz="1200" b="1" u="wavyHeavy" dirty="0">
              <a:uFill>
                <a:solidFill>
                  <a:srgbClr val="FF0000"/>
                </a:solidFill>
              </a:uFill>
            </a:endParaRPr>
          </a:p>
          <a:p>
            <a:pPr>
              <a:lnSpc>
                <a:spcPct val="150000"/>
              </a:lnSpc>
            </a:pPr>
            <a:r>
              <a:rPr kumimoji="1" lang="ja-JP" altLang="en-US" sz="1200" dirty="0"/>
              <a:t>有料の指定袋を販売店で購入してください。</a:t>
            </a:r>
            <a:endParaRPr kumimoji="1" lang="en-US" altLang="ja-JP" sz="1200" dirty="0"/>
          </a:p>
          <a:p>
            <a:pPr>
              <a:lnSpc>
                <a:spcPct val="150000"/>
              </a:lnSpc>
            </a:pPr>
            <a:r>
              <a:rPr lang="ja-JP" altLang="en-US" sz="1200" b="1" dirty="0"/>
              <a:t>指定袋以外で出されたものは収集できません。</a:t>
            </a:r>
            <a:endParaRPr lang="en-US" altLang="ja-JP" sz="1200" b="1" dirty="0"/>
          </a:p>
          <a:p>
            <a:pPr>
              <a:lnSpc>
                <a:spcPct val="150000"/>
              </a:lnSpc>
            </a:pPr>
            <a:r>
              <a:rPr lang="ja-JP" altLang="en-US" sz="1200" dirty="0">
                <a:uFill>
                  <a:solidFill>
                    <a:schemeClr val="bg1"/>
                  </a:solidFill>
                </a:uFill>
              </a:rPr>
              <a:t>袋の材質は、自然界で分解される「生分解性」のため、約半年で劣化が始まり、強度が</a:t>
            </a:r>
            <a:endParaRPr lang="en-US" altLang="ja-JP" sz="1200" dirty="0">
              <a:uFill>
                <a:solidFill>
                  <a:schemeClr val="bg1"/>
                </a:solidFill>
              </a:uFill>
            </a:endParaRPr>
          </a:p>
          <a:p>
            <a:pPr>
              <a:lnSpc>
                <a:spcPct val="150000"/>
              </a:lnSpc>
            </a:pPr>
            <a:r>
              <a:rPr lang="ja-JP" altLang="en-US" sz="1200" dirty="0">
                <a:uFill>
                  <a:solidFill>
                    <a:schemeClr val="bg1"/>
                  </a:solidFill>
                </a:uFill>
              </a:rPr>
              <a:t>弱くなりますのでご注意ください。</a:t>
            </a:r>
            <a:endParaRPr kumimoji="1" lang="ja-JP" altLang="en-US" sz="1200" dirty="0">
              <a:uFill>
                <a:solidFill>
                  <a:schemeClr val="bg1"/>
                </a:solidFill>
              </a:uFill>
            </a:endParaRPr>
          </a:p>
        </p:txBody>
      </p:sp>
      <p:pic>
        <p:nvPicPr>
          <p:cNvPr id="51" name="図 50">
            <a:extLst>
              <a:ext uri="{FF2B5EF4-FFF2-40B4-BE49-F238E27FC236}">
                <a16:creationId xmlns:a16="http://schemas.microsoft.com/office/drawing/2014/main" id="{1314400C-8AC5-4561-BF14-1B3E7B46B4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1980" y="3143401"/>
            <a:ext cx="1906993" cy="1920516"/>
          </a:xfrm>
          <a:prstGeom prst="rect">
            <a:avLst/>
          </a:prstGeom>
        </p:spPr>
      </p:pic>
      <p:sp>
        <p:nvSpPr>
          <p:cNvPr id="53" name="環状矢印 1">
            <a:extLst>
              <a:ext uri="{FF2B5EF4-FFF2-40B4-BE49-F238E27FC236}">
                <a16:creationId xmlns:a16="http://schemas.microsoft.com/office/drawing/2014/main" id="{E3F378BD-36B7-41A5-ADC5-C4B3B6BBF496}"/>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a:extLst>
              <a:ext uri="{FF2B5EF4-FFF2-40B4-BE49-F238E27FC236}">
                <a16:creationId xmlns:a16="http://schemas.microsoft.com/office/drawing/2014/main" id="{0FADD97E-7A40-42FB-A610-2C157BF468EF}"/>
              </a:ext>
            </a:extLst>
          </p:cNvPr>
          <p:cNvSpPr txBox="1"/>
          <p:nvPr/>
        </p:nvSpPr>
        <p:spPr>
          <a:xfrm>
            <a:off x="2392465" y="375582"/>
            <a:ext cx="2262158" cy="923330"/>
          </a:xfrm>
          <a:prstGeom prst="rect">
            <a:avLst/>
          </a:prstGeom>
          <a:noFill/>
        </p:spPr>
        <p:txBody>
          <a:bodyPr wrap="none" rtlCol="0">
            <a:spAutoFit/>
          </a:bodyPr>
          <a:lstStyle/>
          <a:p>
            <a:r>
              <a:rPr lang="ja-JP" altLang="en-US" sz="5400" dirty="0">
                <a:ea typeface="ＤＦ特太ゴシック体" panose="02010609000101010101" pitchFamily="1" charset="-128"/>
              </a:rPr>
              <a:t>生</a:t>
            </a:r>
            <a:r>
              <a:rPr kumimoji="1" lang="ja-JP" altLang="en-US" sz="5400" dirty="0">
                <a:ea typeface="ＤＦ特太ゴシック体" panose="02010609000101010101" pitchFamily="1" charset="-128"/>
              </a:rPr>
              <a:t>ごみ</a:t>
            </a:r>
          </a:p>
        </p:txBody>
      </p:sp>
      <p:sp>
        <p:nvSpPr>
          <p:cNvPr id="55" name="テキスト ボックス 54">
            <a:extLst>
              <a:ext uri="{FF2B5EF4-FFF2-40B4-BE49-F238E27FC236}">
                <a16:creationId xmlns:a16="http://schemas.microsoft.com/office/drawing/2014/main" id="{FB59626A-655D-4801-9BEB-2CADDAD48D84}"/>
              </a:ext>
            </a:extLst>
          </p:cNvPr>
          <p:cNvSpPr txBox="1"/>
          <p:nvPr/>
        </p:nvSpPr>
        <p:spPr>
          <a:xfrm>
            <a:off x="532701" y="7167769"/>
            <a:ext cx="1976823" cy="369331"/>
          </a:xfrm>
          <a:prstGeom prst="rect">
            <a:avLst/>
          </a:prstGeom>
          <a:noFill/>
        </p:spPr>
        <p:txBody>
          <a:bodyPr wrap="none" rtlCol="0">
            <a:spAutoFit/>
          </a:bodyPr>
          <a:lstStyle/>
          <a:p>
            <a:r>
              <a:rPr kumimoji="1" lang="ja-JP" altLang="en-US" b="1" dirty="0"/>
              <a:t>○出し方の注意○</a:t>
            </a:r>
          </a:p>
        </p:txBody>
      </p:sp>
      <p:sp>
        <p:nvSpPr>
          <p:cNvPr id="56" name="テキスト ボックス 55">
            <a:extLst>
              <a:ext uri="{FF2B5EF4-FFF2-40B4-BE49-F238E27FC236}">
                <a16:creationId xmlns:a16="http://schemas.microsoft.com/office/drawing/2014/main" id="{256724A3-8138-4FC3-A104-6F77D77367E1}"/>
              </a:ext>
            </a:extLst>
          </p:cNvPr>
          <p:cNvSpPr txBox="1"/>
          <p:nvPr/>
        </p:nvSpPr>
        <p:spPr>
          <a:xfrm>
            <a:off x="794181" y="7576218"/>
            <a:ext cx="5563439" cy="1445717"/>
          </a:xfrm>
          <a:prstGeom prst="rect">
            <a:avLst/>
          </a:prstGeom>
          <a:noFill/>
        </p:spPr>
        <p:txBody>
          <a:bodyPr wrap="square" rtlCol="0">
            <a:spAutoFit/>
          </a:bodyPr>
          <a:lstStyle/>
          <a:p>
            <a:pPr indent="-457200">
              <a:lnSpc>
                <a:spcPct val="150000"/>
              </a:lnSpc>
            </a:pPr>
            <a:r>
              <a:rPr kumimoji="1" lang="ja-JP" altLang="en-US" sz="1200" dirty="0"/>
              <a:t>①　</a:t>
            </a:r>
            <a:r>
              <a:rPr lang="ja-JP" altLang="en-US" sz="1200" dirty="0"/>
              <a:t>十分に水切りをしてから、生ごみ専用指定袋に入れてください。</a:t>
            </a:r>
            <a:endParaRPr kumimoji="1" lang="en-US" altLang="ja-JP" sz="1200" dirty="0"/>
          </a:p>
          <a:p>
            <a:pPr indent="-457200">
              <a:lnSpc>
                <a:spcPct val="150000"/>
              </a:lnSpc>
            </a:pPr>
            <a:r>
              <a:rPr lang="ja-JP" altLang="en-US" sz="1200" dirty="0"/>
              <a:t>②　</a:t>
            </a:r>
            <a:r>
              <a:rPr lang="ja-JP" altLang="en-US" sz="1200" b="1" u="wavyHeavy" dirty="0">
                <a:uFill>
                  <a:solidFill>
                    <a:srgbClr val="FF0000"/>
                  </a:solidFill>
                </a:uFill>
              </a:rPr>
              <a:t>指定袋以外の袋（レジ袋やビニール袋など）は使用しないでください。</a:t>
            </a:r>
            <a:endParaRPr lang="en-US" altLang="ja-JP" sz="1200" b="1" u="wavyHeavy" dirty="0">
              <a:uFill>
                <a:solidFill>
                  <a:srgbClr val="FF0000"/>
                </a:solidFill>
              </a:uFill>
            </a:endParaRPr>
          </a:p>
          <a:p>
            <a:pPr indent="-457200">
              <a:lnSpc>
                <a:spcPct val="150000"/>
              </a:lnSpc>
            </a:pPr>
            <a:r>
              <a:rPr lang="ja-JP" altLang="en-US" sz="1200" dirty="0"/>
              <a:t>③　甲殻類や魚の骨など指定袋が破れる恐れがある場合は、新聞紙で軽く包んで指</a:t>
            </a:r>
            <a:endParaRPr lang="en-US" altLang="ja-JP" sz="1200" dirty="0"/>
          </a:p>
          <a:p>
            <a:pPr indent="-457200">
              <a:lnSpc>
                <a:spcPct val="150000"/>
              </a:lnSpc>
            </a:pPr>
            <a:r>
              <a:rPr lang="ja-JP" altLang="en-US" sz="1200" dirty="0"/>
              <a:t>　　  定袋に入れて出してください。</a:t>
            </a:r>
            <a:endParaRPr lang="en-US" altLang="ja-JP" sz="1200" dirty="0"/>
          </a:p>
          <a:p>
            <a:pPr indent="-457200">
              <a:lnSpc>
                <a:spcPct val="150000"/>
              </a:lnSpc>
            </a:pPr>
            <a:r>
              <a:rPr lang="ja-JP" altLang="en-US" sz="1200" dirty="0"/>
              <a:t>④　</a:t>
            </a:r>
            <a:r>
              <a:rPr lang="ja-JP" altLang="en-US" sz="1200" b="1" dirty="0"/>
              <a:t>生ごみ以外（ラップ・水切りネット・割り箸など）は、絶対に入れないでください。</a:t>
            </a:r>
            <a:endParaRPr kumimoji="1" lang="ja-JP" altLang="en-US" sz="1200" b="1" dirty="0"/>
          </a:p>
        </p:txBody>
      </p:sp>
      <p:pic>
        <p:nvPicPr>
          <p:cNvPr id="58" name="図 57">
            <a:extLst>
              <a:ext uri="{FF2B5EF4-FFF2-40B4-BE49-F238E27FC236}">
                <a16:creationId xmlns:a16="http://schemas.microsoft.com/office/drawing/2014/main" id="{69EE0483-A6E7-419C-95F3-6FC2C0C4A5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91954" y="3516342"/>
            <a:ext cx="1501327" cy="1426259"/>
          </a:xfrm>
          <a:prstGeom prst="rect">
            <a:avLst/>
          </a:prstGeom>
        </p:spPr>
      </p:pic>
      <p:sp>
        <p:nvSpPr>
          <p:cNvPr id="59" name="テキスト ボックス 58">
            <a:extLst>
              <a:ext uri="{FF2B5EF4-FFF2-40B4-BE49-F238E27FC236}">
                <a16:creationId xmlns:a16="http://schemas.microsoft.com/office/drawing/2014/main" id="{EF646153-4894-4102-8501-28AF83DEF7B8}"/>
              </a:ext>
            </a:extLst>
          </p:cNvPr>
          <p:cNvSpPr txBox="1"/>
          <p:nvPr/>
        </p:nvSpPr>
        <p:spPr>
          <a:xfrm>
            <a:off x="2550477" y="1236450"/>
            <a:ext cx="1696298" cy="369332"/>
          </a:xfrm>
          <a:prstGeom prst="rect">
            <a:avLst/>
          </a:prstGeom>
          <a:noFill/>
        </p:spPr>
        <p:txBody>
          <a:bodyPr wrap="none" rtlCol="0">
            <a:spAutoFit/>
          </a:bodyPr>
          <a:lstStyle/>
          <a:p>
            <a:r>
              <a:rPr kumimoji="1" lang="ja-JP" altLang="en-US" b="1" dirty="0"/>
              <a:t>毎週火曜・金曜</a:t>
            </a:r>
          </a:p>
        </p:txBody>
      </p:sp>
      <p:sp>
        <p:nvSpPr>
          <p:cNvPr id="60" name="テキスト ボックス 59">
            <a:extLst>
              <a:ext uri="{FF2B5EF4-FFF2-40B4-BE49-F238E27FC236}">
                <a16:creationId xmlns:a16="http://schemas.microsoft.com/office/drawing/2014/main" id="{CF9F0BCD-A8FE-4B2D-B46A-A2C3A2704CA7}"/>
              </a:ext>
            </a:extLst>
          </p:cNvPr>
          <p:cNvSpPr txBox="1"/>
          <p:nvPr/>
        </p:nvSpPr>
        <p:spPr>
          <a:xfrm>
            <a:off x="800277" y="1949608"/>
            <a:ext cx="5635499" cy="1015663"/>
          </a:xfrm>
          <a:prstGeom prst="rect">
            <a:avLst/>
          </a:prstGeom>
          <a:noFill/>
        </p:spPr>
        <p:txBody>
          <a:bodyPr wrap="square" rtlCol="0">
            <a:spAutoFit/>
          </a:bodyPr>
          <a:lstStyle/>
          <a:p>
            <a:pPr indent="-457200"/>
            <a:r>
              <a:rPr kumimoji="1" lang="ja-JP" altLang="en-US" sz="1200" dirty="0"/>
              <a:t>①　</a:t>
            </a:r>
            <a:r>
              <a:rPr lang="ja-JP" altLang="en-US" sz="1200" dirty="0"/>
              <a:t>家庭の</a:t>
            </a:r>
            <a:r>
              <a:rPr kumimoji="1" lang="ja-JP" altLang="en-US" sz="1200" dirty="0"/>
              <a:t>台所から出る調理くず、食べ残しが対象です。</a:t>
            </a:r>
            <a:endParaRPr kumimoji="1" lang="en-US" altLang="ja-JP" sz="1200" dirty="0"/>
          </a:p>
          <a:p>
            <a:pPr indent="-457200"/>
            <a:endParaRPr lang="en-US" altLang="ja-JP" sz="1200" dirty="0"/>
          </a:p>
          <a:p>
            <a:pPr indent="-457200"/>
            <a:r>
              <a:rPr lang="ja-JP" altLang="en-US" sz="1200" dirty="0"/>
              <a:t>②　「口に入る食べ物やその調理残渣」は生ごみです。</a:t>
            </a:r>
            <a:endParaRPr lang="en-US" altLang="ja-JP" sz="1200" dirty="0"/>
          </a:p>
          <a:p>
            <a:pPr indent="-457200"/>
            <a:endParaRPr kumimoji="1" lang="en-US" altLang="ja-JP" sz="1200" dirty="0"/>
          </a:p>
          <a:p>
            <a:pPr indent="-457200"/>
            <a:r>
              <a:rPr lang="ja-JP" altLang="en-US" sz="1200" dirty="0"/>
              <a:t>③　冷蔵庫などで腐ってしまった物、貝殻、野菜のへた・芯も対象です。</a:t>
            </a:r>
            <a:endParaRPr kumimoji="1" lang="ja-JP" altLang="en-US" sz="1200" dirty="0"/>
          </a:p>
        </p:txBody>
      </p:sp>
      <p:sp>
        <p:nvSpPr>
          <p:cNvPr id="61" name="矢印: ストライプ 60">
            <a:extLst>
              <a:ext uri="{FF2B5EF4-FFF2-40B4-BE49-F238E27FC236}">
                <a16:creationId xmlns:a16="http://schemas.microsoft.com/office/drawing/2014/main" id="{38155AF7-783C-4367-9697-8BA8989343DE}"/>
              </a:ext>
            </a:extLst>
          </p:cNvPr>
          <p:cNvSpPr/>
          <p:nvPr/>
        </p:nvSpPr>
        <p:spPr>
          <a:xfrm>
            <a:off x="2977896" y="3628890"/>
            <a:ext cx="1232943" cy="93575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ッター プレースホルダー 3">
            <a:extLst>
              <a:ext uri="{FF2B5EF4-FFF2-40B4-BE49-F238E27FC236}">
                <a16:creationId xmlns:a16="http://schemas.microsoft.com/office/drawing/2014/main" id="{0D853261-A48E-49D8-8FFA-9C96C4AF7EEF}"/>
              </a:ext>
            </a:extLst>
          </p:cNvPr>
          <p:cNvSpPr>
            <a:spLocks noGrp="1"/>
          </p:cNvSpPr>
          <p:nvPr>
            <p:ph type="ftr" sz="quarter" idx="11"/>
          </p:nvPr>
        </p:nvSpPr>
        <p:spPr>
          <a:xfrm>
            <a:off x="2271713" y="9266741"/>
            <a:ext cx="2314575" cy="527403"/>
          </a:xfrm>
        </p:spPr>
        <p:txBody>
          <a:bodyPr/>
          <a:lstStyle/>
          <a:p>
            <a:r>
              <a:rPr kumimoji="1" lang="ja-JP" altLang="en-US" sz="1600" dirty="0"/>
              <a:t>５</a:t>
            </a:r>
            <a:endParaRPr kumimoji="1" lang="ja-JP" altLang="en-US" dirty="0"/>
          </a:p>
        </p:txBody>
      </p:sp>
    </p:spTree>
    <p:extLst>
      <p:ext uri="{BB962C8B-B14F-4D97-AF65-F5344CB8AC3E}">
        <p14:creationId xmlns:p14="http://schemas.microsoft.com/office/powerpoint/2010/main" val="140274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2701" y="1522962"/>
            <a:ext cx="1107996" cy="369332"/>
          </a:xfrm>
          <a:prstGeom prst="rect">
            <a:avLst/>
          </a:prstGeom>
          <a:noFill/>
        </p:spPr>
        <p:txBody>
          <a:bodyPr wrap="none" rtlCol="0">
            <a:spAutoFit/>
          </a:bodyPr>
          <a:lstStyle/>
          <a:p>
            <a:r>
              <a:rPr kumimoji="1" lang="ja-JP" altLang="en-US" b="1" dirty="0"/>
              <a:t>○対象○</a:t>
            </a:r>
          </a:p>
        </p:txBody>
      </p:sp>
      <p:sp>
        <p:nvSpPr>
          <p:cNvPr id="25" name="テキスト ボックス 24"/>
          <p:cNvSpPr txBox="1"/>
          <p:nvPr/>
        </p:nvSpPr>
        <p:spPr>
          <a:xfrm>
            <a:off x="532701" y="6100417"/>
            <a:ext cx="1569660" cy="369332"/>
          </a:xfrm>
          <a:prstGeom prst="rect">
            <a:avLst/>
          </a:prstGeom>
          <a:noFill/>
        </p:spPr>
        <p:txBody>
          <a:bodyPr wrap="none" rtlCol="0">
            <a:spAutoFit/>
          </a:bodyPr>
          <a:lstStyle/>
          <a:p>
            <a:r>
              <a:rPr kumimoji="1" lang="ja-JP" altLang="en-US" b="1" dirty="0"/>
              <a:t>○排出方法○</a:t>
            </a:r>
          </a:p>
        </p:txBody>
      </p:sp>
      <p:sp>
        <p:nvSpPr>
          <p:cNvPr id="26" name="テキスト ボックス 25"/>
          <p:cNvSpPr txBox="1"/>
          <p:nvPr/>
        </p:nvSpPr>
        <p:spPr>
          <a:xfrm>
            <a:off x="781989" y="6467209"/>
            <a:ext cx="3693640" cy="276999"/>
          </a:xfrm>
          <a:prstGeom prst="rect">
            <a:avLst/>
          </a:prstGeom>
          <a:noFill/>
        </p:spPr>
        <p:txBody>
          <a:bodyPr wrap="none" rtlCol="0">
            <a:spAutoFit/>
          </a:bodyPr>
          <a:lstStyle/>
          <a:p>
            <a:r>
              <a:rPr kumimoji="1" lang="ja-JP" altLang="en-US" sz="1200" dirty="0"/>
              <a:t>プラスチック専用袋（青地緑文字袋）に入れてください。</a:t>
            </a:r>
            <a:endParaRPr kumimoji="1" lang="ja-JP" altLang="en-US" sz="1200" u="wavyDbl" dirty="0"/>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592683" y="4667401"/>
            <a:ext cx="1206651" cy="1215208"/>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4023" y="4776119"/>
            <a:ext cx="757631" cy="757631"/>
          </a:xfrm>
          <a:prstGeom prst="rect">
            <a:avLst/>
          </a:prstGeom>
        </p:spPr>
      </p:pic>
      <p:graphicFrame>
        <p:nvGraphicFramePr>
          <p:cNvPr id="11" name="表 11">
            <a:extLst>
              <a:ext uri="{FF2B5EF4-FFF2-40B4-BE49-F238E27FC236}">
                <a16:creationId xmlns:a16="http://schemas.microsoft.com/office/drawing/2014/main" id="{55E1F7E7-9B6F-47C4-A91A-980933AB9010}"/>
              </a:ext>
            </a:extLst>
          </p:cNvPr>
          <p:cNvGraphicFramePr>
            <a:graphicFrameLocks noGrp="1"/>
          </p:cNvGraphicFramePr>
          <p:nvPr>
            <p:extLst>
              <p:ext uri="{D42A27DB-BD31-4B8C-83A1-F6EECF244321}">
                <p14:modId xmlns:p14="http://schemas.microsoft.com/office/powerpoint/2010/main" val="2809799141"/>
              </p:ext>
            </p:extLst>
          </p:nvPr>
        </p:nvGraphicFramePr>
        <p:xfrm>
          <a:off x="643128" y="1953768"/>
          <a:ext cx="1514899" cy="2397760"/>
        </p:xfrm>
        <a:graphic>
          <a:graphicData uri="http://schemas.openxmlformats.org/drawingml/2006/table">
            <a:tbl>
              <a:tblPr firstRow="1" bandRow="1">
                <a:tableStyleId>{00A15C55-8517-42AA-B614-E9B94910E393}</a:tableStyleId>
              </a:tblPr>
              <a:tblGrid>
                <a:gridCol w="1514899">
                  <a:extLst>
                    <a:ext uri="{9D8B030D-6E8A-4147-A177-3AD203B41FA5}">
                      <a16:colId xmlns:a16="http://schemas.microsoft.com/office/drawing/2014/main" val="639248187"/>
                    </a:ext>
                  </a:extLst>
                </a:gridCol>
              </a:tblGrid>
              <a:tr h="370840">
                <a:tc>
                  <a:txBody>
                    <a:bodyPr/>
                    <a:lstStyle/>
                    <a:p>
                      <a:pPr algn="ctr">
                        <a:lnSpc>
                          <a:spcPct val="150000"/>
                        </a:lnSpc>
                      </a:pPr>
                      <a:r>
                        <a:rPr kumimoji="1" lang="ja-JP" altLang="en-US" sz="1200" dirty="0">
                          <a:solidFill>
                            <a:schemeClr val="tx1"/>
                          </a:solidFill>
                        </a:rPr>
                        <a:t>種　　　　　類</a:t>
                      </a:r>
                    </a:p>
                  </a:txBody>
                  <a:tcPr/>
                </a:tc>
                <a:extLst>
                  <a:ext uri="{0D108BD9-81ED-4DB2-BD59-A6C34878D82A}">
                    <a16:rowId xmlns:a16="http://schemas.microsoft.com/office/drawing/2014/main" val="1982799538"/>
                  </a:ext>
                </a:extLst>
              </a:tr>
              <a:tr h="370840">
                <a:tc>
                  <a:txBody>
                    <a:bodyPr/>
                    <a:lstStyle/>
                    <a:p>
                      <a:pPr algn="dist"/>
                      <a:r>
                        <a:rPr kumimoji="1" lang="ja-JP" altLang="en-US" sz="1200" dirty="0"/>
                        <a:t>容器包装</a:t>
                      </a:r>
                      <a:endParaRPr kumimoji="1" lang="en-US" altLang="ja-JP" sz="1200" dirty="0"/>
                    </a:p>
                    <a:p>
                      <a:pPr algn="dist"/>
                      <a:r>
                        <a:rPr kumimoji="1" lang="ja-JP" altLang="en-US" sz="1200" dirty="0"/>
                        <a:t>プラスチック</a:t>
                      </a:r>
                    </a:p>
                  </a:txBody>
                  <a:tcPr/>
                </a:tc>
                <a:extLst>
                  <a:ext uri="{0D108BD9-81ED-4DB2-BD59-A6C34878D82A}">
                    <a16:rowId xmlns:a16="http://schemas.microsoft.com/office/drawing/2014/main" val="1890316902"/>
                  </a:ext>
                </a:extLst>
              </a:tr>
              <a:tr h="370840">
                <a:tc>
                  <a:txBody>
                    <a:bodyPr/>
                    <a:lstStyle/>
                    <a:p>
                      <a:pPr algn="dist">
                        <a:lnSpc>
                          <a:spcPts val="2000"/>
                        </a:lnSpc>
                      </a:pPr>
                      <a:r>
                        <a:rPr kumimoji="1" lang="ja-JP" altLang="en-US" sz="1200" dirty="0"/>
                        <a:t>トレイ類</a:t>
                      </a:r>
                    </a:p>
                  </a:txBody>
                  <a:tcPr/>
                </a:tc>
                <a:extLst>
                  <a:ext uri="{0D108BD9-81ED-4DB2-BD59-A6C34878D82A}">
                    <a16:rowId xmlns:a16="http://schemas.microsoft.com/office/drawing/2014/main" val="824320825"/>
                  </a:ext>
                </a:extLst>
              </a:tr>
              <a:tr h="370840">
                <a:tc>
                  <a:txBody>
                    <a:bodyPr/>
                    <a:lstStyle/>
                    <a:p>
                      <a:pPr algn="dist"/>
                      <a:r>
                        <a:rPr kumimoji="1" lang="ja-JP" altLang="en-US" sz="1200" dirty="0"/>
                        <a:t>キャップ</a:t>
                      </a:r>
                      <a:endParaRPr kumimoji="1" lang="en-US" altLang="ja-JP" sz="1200" dirty="0"/>
                    </a:p>
                    <a:p>
                      <a:pPr algn="dist"/>
                      <a:r>
                        <a:rPr kumimoji="1" lang="ja-JP" altLang="en-US" sz="1200" dirty="0"/>
                        <a:t>ラベル類</a:t>
                      </a:r>
                    </a:p>
                  </a:txBody>
                  <a:tcPr/>
                </a:tc>
                <a:extLst>
                  <a:ext uri="{0D108BD9-81ED-4DB2-BD59-A6C34878D82A}">
                    <a16:rowId xmlns:a16="http://schemas.microsoft.com/office/drawing/2014/main" val="606033782"/>
                  </a:ext>
                </a:extLst>
              </a:tr>
              <a:tr h="370840">
                <a:tc>
                  <a:txBody>
                    <a:bodyPr/>
                    <a:lstStyle/>
                    <a:p>
                      <a:pPr algn="dist">
                        <a:lnSpc>
                          <a:spcPts val="2000"/>
                        </a:lnSpc>
                      </a:pPr>
                      <a:r>
                        <a:rPr kumimoji="1" lang="ja-JP" altLang="en-US" sz="1200" dirty="0"/>
                        <a:t>チューブ類</a:t>
                      </a:r>
                    </a:p>
                  </a:txBody>
                  <a:tcPr/>
                </a:tc>
                <a:extLst>
                  <a:ext uri="{0D108BD9-81ED-4DB2-BD59-A6C34878D82A}">
                    <a16:rowId xmlns:a16="http://schemas.microsoft.com/office/drawing/2014/main" val="86031590"/>
                  </a:ext>
                </a:extLst>
              </a:tr>
              <a:tr h="370840">
                <a:tc>
                  <a:txBody>
                    <a:bodyPr/>
                    <a:lstStyle/>
                    <a:p>
                      <a:pPr algn="dist">
                        <a:lnSpc>
                          <a:spcPts val="2000"/>
                        </a:lnSpc>
                      </a:pPr>
                      <a:r>
                        <a:rPr kumimoji="1" lang="ja-JP" altLang="en-US" sz="1200" dirty="0"/>
                        <a:t>ボトル類</a:t>
                      </a:r>
                    </a:p>
                  </a:txBody>
                  <a:tcPr/>
                </a:tc>
                <a:extLst>
                  <a:ext uri="{0D108BD9-81ED-4DB2-BD59-A6C34878D82A}">
                    <a16:rowId xmlns:a16="http://schemas.microsoft.com/office/drawing/2014/main" val="831787575"/>
                  </a:ext>
                </a:extLst>
              </a:tr>
            </a:tbl>
          </a:graphicData>
        </a:graphic>
      </p:graphicFrame>
      <p:graphicFrame>
        <p:nvGraphicFramePr>
          <p:cNvPr id="13" name="表 13">
            <a:extLst>
              <a:ext uri="{FF2B5EF4-FFF2-40B4-BE49-F238E27FC236}">
                <a16:creationId xmlns:a16="http://schemas.microsoft.com/office/drawing/2014/main" id="{75A86C58-C1B4-4EDA-9ABE-8BA5A5663123}"/>
              </a:ext>
            </a:extLst>
          </p:cNvPr>
          <p:cNvGraphicFramePr>
            <a:graphicFrameLocks noGrp="1"/>
          </p:cNvGraphicFramePr>
          <p:nvPr>
            <p:extLst>
              <p:ext uri="{D42A27DB-BD31-4B8C-83A1-F6EECF244321}">
                <p14:modId xmlns:p14="http://schemas.microsoft.com/office/powerpoint/2010/main" val="1449083396"/>
              </p:ext>
            </p:extLst>
          </p:nvPr>
        </p:nvGraphicFramePr>
        <p:xfrm>
          <a:off x="2167128" y="1953768"/>
          <a:ext cx="4059715" cy="2397760"/>
        </p:xfrm>
        <a:graphic>
          <a:graphicData uri="http://schemas.openxmlformats.org/drawingml/2006/table">
            <a:tbl>
              <a:tblPr firstRow="1" bandRow="1">
                <a:tableStyleId>{00A15C55-8517-42AA-B614-E9B94910E393}</a:tableStyleId>
              </a:tblPr>
              <a:tblGrid>
                <a:gridCol w="4059715">
                  <a:extLst>
                    <a:ext uri="{9D8B030D-6E8A-4147-A177-3AD203B41FA5}">
                      <a16:colId xmlns:a16="http://schemas.microsoft.com/office/drawing/2014/main" val="902237735"/>
                    </a:ext>
                  </a:extLst>
                </a:gridCol>
              </a:tblGrid>
              <a:tr h="370840">
                <a:tc>
                  <a:txBody>
                    <a:bodyPr/>
                    <a:lstStyle/>
                    <a:p>
                      <a:pPr algn="ctr">
                        <a:lnSpc>
                          <a:spcPct val="150000"/>
                        </a:lnSpc>
                      </a:pPr>
                      <a:r>
                        <a:rPr kumimoji="1" lang="ja-JP" altLang="en-US" sz="1200" dirty="0">
                          <a:solidFill>
                            <a:schemeClr val="tx1"/>
                          </a:solidFill>
                        </a:rPr>
                        <a:t>主　　　な　　　製　　　品</a:t>
                      </a:r>
                    </a:p>
                  </a:txBody>
                  <a:tcPr/>
                </a:tc>
                <a:extLst>
                  <a:ext uri="{0D108BD9-81ED-4DB2-BD59-A6C34878D82A}">
                    <a16:rowId xmlns:a16="http://schemas.microsoft.com/office/drawing/2014/main" val="3531170335"/>
                  </a:ext>
                </a:extLst>
              </a:tr>
              <a:tr h="370840">
                <a:tc>
                  <a:txBody>
                    <a:bodyPr/>
                    <a:lstStyle/>
                    <a:p>
                      <a:pPr algn="l"/>
                      <a:r>
                        <a:rPr kumimoji="1" lang="ja-JP" altLang="en-US" sz="1200" dirty="0"/>
                        <a:t>商品を入れたり包んでいる容器や包装類</a:t>
                      </a:r>
                      <a:endParaRPr kumimoji="1" lang="en-US" altLang="ja-JP" sz="1200" dirty="0"/>
                    </a:p>
                    <a:p>
                      <a:pPr algn="l"/>
                      <a:r>
                        <a:rPr kumimoji="1" lang="ja-JP" altLang="en-US" sz="1200" dirty="0"/>
                        <a:t>（プラマークがついているもの）</a:t>
                      </a:r>
                    </a:p>
                  </a:txBody>
                  <a:tcPr/>
                </a:tc>
                <a:extLst>
                  <a:ext uri="{0D108BD9-81ED-4DB2-BD59-A6C34878D82A}">
                    <a16:rowId xmlns:a16="http://schemas.microsoft.com/office/drawing/2014/main" val="899452475"/>
                  </a:ext>
                </a:extLst>
              </a:tr>
              <a:tr h="370840">
                <a:tc>
                  <a:txBody>
                    <a:bodyPr/>
                    <a:lstStyle/>
                    <a:p>
                      <a:pPr algn="l">
                        <a:lnSpc>
                          <a:spcPts val="2000"/>
                        </a:lnSpc>
                      </a:pPr>
                      <a:r>
                        <a:rPr kumimoji="1" lang="ja-JP" altLang="en-US" sz="1200" dirty="0"/>
                        <a:t>お惣菜、肉、魚などが入っている容器　など</a:t>
                      </a:r>
                    </a:p>
                  </a:txBody>
                  <a:tcPr/>
                </a:tc>
                <a:extLst>
                  <a:ext uri="{0D108BD9-81ED-4DB2-BD59-A6C34878D82A}">
                    <a16:rowId xmlns:a16="http://schemas.microsoft.com/office/drawing/2014/main" val="744561982"/>
                  </a:ext>
                </a:extLst>
              </a:tr>
              <a:tr h="370840">
                <a:tc>
                  <a:txBody>
                    <a:bodyPr/>
                    <a:lstStyle/>
                    <a:p>
                      <a:pPr algn="l"/>
                      <a:r>
                        <a:rPr kumimoji="1" lang="ja-JP" altLang="en-US" sz="1200" dirty="0"/>
                        <a:t>ペットボトルのキャップやラベル、スプレー缶のふた　など</a:t>
                      </a:r>
                      <a:endParaRPr kumimoji="1" lang="en-US" altLang="ja-JP" sz="1200" dirty="0"/>
                    </a:p>
                    <a:p>
                      <a:pPr algn="l"/>
                      <a:r>
                        <a:rPr kumimoji="1" lang="ja-JP" altLang="en-US" sz="1200" dirty="0"/>
                        <a:t>（ペットボトル本体はペットボトル）</a:t>
                      </a:r>
                    </a:p>
                  </a:txBody>
                  <a:tcPr/>
                </a:tc>
                <a:extLst>
                  <a:ext uri="{0D108BD9-81ED-4DB2-BD59-A6C34878D82A}">
                    <a16:rowId xmlns:a16="http://schemas.microsoft.com/office/drawing/2014/main" val="3489612558"/>
                  </a:ext>
                </a:extLst>
              </a:tr>
              <a:tr h="370840">
                <a:tc>
                  <a:txBody>
                    <a:bodyPr/>
                    <a:lstStyle/>
                    <a:p>
                      <a:pPr algn="l">
                        <a:lnSpc>
                          <a:spcPts val="2000"/>
                        </a:lnSpc>
                      </a:pPr>
                      <a:r>
                        <a:rPr kumimoji="1" lang="ja-JP" altLang="en-US" sz="1200" dirty="0"/>
                        <a:t>マヨネーズ、わさび、ケチャップ、歯磨き粉のチューブ　など</a:t>
                      </a:r>
                    </a:p>
                  </a:txBody>
                  <a:tcPr/>
                </a:tc>
                <a:extLst>
                  <a:ext uri="{0D108BD9-81ED-4DB2-BD59-A6C34878D82A}">
                    <a16:rowId xmlns:a16="http://schemas.microsoft.com/office/drawing/2014/main" val="2427418484"/>
                  </a:ext>
                </a:extLst>
              </a:tr>
              <a:tr h="370840">
                <a:tc>
                  <a:txBody>
                    <a:bodyPr/>
                    <a:lstStyle/>
                    <a:p>
                      <a:pPr algn="l">
                        <a:lnSpc>
                          <a:spcPts val="2000"/>
                        </a:lnSpc>
                      </a:pPr>
                      <a:r>
                        <a:rPr kumimoji="1" lang="ja-JP" altLang="en-US" sz="1200" dirty="0"/>
                        <a:t>シャンプー、洗剤、サラダ油のボトル　など</a:t>
                      </a:r>
                    </a:p>
                  </a:txBody>
                  <a:tcPr/>
                </a:tc>
                <a:extLst>
                  <a:ext uri="{0D108BD9-81ED-4DB2-BD59-A6C34878D82A}">
                    <a16:rowId xmlns:a16="http://schemas.microsoft.com/office/drawing/2014/main" val="216805868"/>
                  </a:ext>
                </a:extLst>
              </a:tr>
            </a:tbl>
          </a:graphicData>
        </a:graphic>
      </p:graphicFrame>
      <p:sp>
        <p:nvSpPr>
          <p:cNvPr id="23" name="環状矢印 1">
            <a:extLst>
              <a:ext uri="{FF2B5EF4-FFF2-40B4-BE49-F238E27FC236}">
                <a16:creationId xmlns:a16="http://schemas.microsoft.com/office/drawing/2014/main" id="{D3852B45-EBD7-4269-917D-E967A25B5FE0}"/>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5DE5E036-BAD4-4A24-BB2C-1D6B98381E82}"/>
              </a:ext>
            </a:extLst>
          </p:cNvPr>
          <p:cNvSpPr txBox="1"/>
          <p:nvPr/>
        </p:nvSpPr>
        <p:spPr>
          <a:xfrm>
            <a:off x="588049" y="375582"/>
            <a:ext cx="5724644" cy="923330"/>
          </a:xfrm>
          <a:prstGeom prst="rect">
            <a:avLst/>
          </a:prstGeom>
          <a:noFill/>
        </p:spPr>
        <p:txBody>
          <a:bodyPr wrap="none" rtlCol="0">
            <a:spAutoFit/>
          </a:bodyPr>
          <a:lstStyle/>
          <a:p>
            <a:r>
              <a:rPr lang="ja-JP" altLang="en-US" sz="5400" dirty="0">
                <a:ea typeface="ＤＦ特太ゴシック体" panose="02010609000101010101" pitchFamily="1" charset="-128"/>
              </a:rPr>
              <a:t>プラスチックごみ</a:t>
            </a:r>
            <a:endParaRPr kumimoji="1" lang="ja-JP" altLang="en-US" sz="5400" dirty="0">
              <a:ea typeface="ＤＦ特太ゴシック体" panose="02010609000101010101" pitchFamily="1" charset="-128"/>
            </a:endParaRPr>
          </a:p>
        </p:txBody>
      </p:sp>
      <p:sp>
        <p:nvSpPr>
          <p:cNvPr id="35" name="テキスト ボックス 34">
            <a:extLst>
              <a:ext uri="{FF2B5EF4-FFF2-40B4-BE49-F238E27FC236}">
                <a16:creationId xmlns:a16="http://schemas.microsoft.com/office/drawing/2014/main" id="{8578285A-8FF7-4AE4-8A5F-637C1064707C}"/>
              </a:ext>
            </a:extLst>
          </p:cNvPr>
          <p:cNvSpPr txBox="1"/>
          <p:nvPr/>
        </p:nvSpPr>
        <p:spPr>
          <a:xfrm>
            <a:off x="532701" y="6887354"/>
            <a:ext cx="1976823" cy="369332"/>
          </a:xfrm>
          <a:prstGeom prst="rect">
            <a:avLst/>
          </a:prstGeom>
          <a:noFill/>
        </p:spPr>
        <p:txBody>
          <a:bodyPr wrap="none" rtlCol="0">
            <a:spAutoFit/>
          </a:bodyPr>
          <a:lstStyle/>
          <a:p>
            <a:r>
              <a:rPr kumimoji="1" lang="ja-JP" altLang="en-US" b="1" dirty="0"/>
              <a:t>○出し方の注意○</a:t>
            </a:r>
          </a:p>
        </p:txBody>
      </p:sp>
      <p:sp>
        <p:nvSpPr>
          <p:cNvPr id="36" name="テキスト ボックス 35">
            <a:extLst>
              <a:ext uri="{FF2B5EF4-FFF2-40B4-BE49-F238E27FC236}">
                <a16:creationId xmlns:a16="http://schemas.microsoft.com/office/drawing/2014/main" id="{17E2024A-4D1B-4353-9139-EA854F107EE9}"/>
              </a:ext>
            </a:extLst>
          </p:cNvPr>
          <p:cNvSpPr txBox="1"/>
          <p:nvPr/>
        </p:nvSpPr>
        <p:spPr>
          <a:xfrm>
            <a:off x="794181" y="7344568"/>
            <a:ext cx="5563439" cy="1999715"/>
          </a:xfrm>
          <a:prstGeom prst="rect">
            <a:avLst/>
          </a:prstGeom>
          <a:noFill/>
        </p:spPr>
        <p:txBody>
          <a:bodyPr wrap="square" rtlCol="0">
            <a:spAutoFit/>
          </a:bodyPr>
          <a:lstStyle/>
          <a:p>
            <a:pPr indent="-457200">
              <a:lnSpc>
                <a:spcPct val="150000"/>
              </a:lnSpc>
            </a:pPr>
            <a:r>
              <a:rPr kumimoji="1" lang="ja-JP" altLang="en-US" sz="1200" dirty="0"/>
              <a:t>①　</a:t>
            </a:r>
            <a:r>
              <a:rPr lang="ja-JP" altLang="en-US" sz="1200" dirty="0"/>
              <a:t>汚れを洗い流してから専用袋に入れてください。</a:t>
            </a:r>
            <a:endParaRPr kumimoji="1" lang="en-US" altLang="ja-JP" sz="1200" dirty="0"/>
          </a:p>
          <a:p>
            <a:pPr indent="-457200">
              <a:lnSpc>
                <a:spcPct val="150000"/>
              </a:lnSpc>
            </a:pPr>
            <a:r>
              <a:rPr lang="ja-JP" altLang="en-US" sz="1200" dirty="0"/>
              <a:t>②　</a:t>
            </a:r>
            <a:r>
              <a:rPr lang="ja-JP" altLang="en-US" sz="1200" b="1" dirty="0"/>
              <a:t>洗い流しても汚れが落ちない場合、埋立ごみとしてください。</a:t>
            </a:r>
            <a:endParaRPr lang="en-US" altLang="ja-JP" sz="1200" b="1" dirty="0"/>
          </a:p>
          <a:p>
            <a:pPr indent="-457200">
              <a:lnSpc>
                <a:spcPct val="150000"/>
              </a:lnSpc>
            </a:pPr>
            <a:r>
              <a:rPr lang="ja-JP" altLang="en-US" sz="1200" dirty="0"/>
              <a:t>③　大きな発泡スチロールは、砕いて専用袋に入れてください。</a:t>
            </a:r>
            <a:endParaRPr lang="en-US" altLang="ja-JP" sz="1200" dirty="0"/>
          </a:p>
          <a:p>
            <a:pPr indent="-457200">
              <a:lnSpc>
                <a:spcPct val="150000"/>
              </a:lnSpc>
            </a:pPr>
            <a:r>
              <a:rPr lang="ja-JP" altLang="en-US" sz="1200" dirty="0"/>
              <a:t>④　</a:t>
            </a:r>
            <a:r>
              <a:rPr lang="ja-JP" altLang="en-US" sz="1200" b="1" u="wavyHeavy" dirty="0">
                <a:uFill>
                  <a:solidFill>
                    <a:srgbClr val="FF0000"/>
                  </a:solidFill>
                </a:uFill>
              </a:rPr>
              <a:t>製品そのものがプラスチック製のものは、埋立ごみです。</a:t>
            </a:r>
            <a:endParaRPr lang="en-US" altLang="ja-JP" sz="1200" b="1" u="wavyHeavy" dirty="0">
              <a:uFill>
                <a:solidFill>
                  <a:srgbClr val="FF0000"/>
                </a:solidFill>
              </a:uFill>
            </a:endParaRPr>
          </a:p>
          <a:p>
            <a:pPr indent="-457200">
              <a:lnSpc>
                <a:spcPct val="150000"/>
              </a:lnSpc>
            </a:pPr>
            <a:r>
              <a:rPr lang="ja-JP" altLang="en-US" sz="1200" dirty="0"/>
              <a:t>　</a:t>
            </a:r>
            <a:r>
              <a:rPr lang="en-US" altLang="ja-JP" sz="1200" dirty="0"/>
              <a:t>※</a:t>
            </a:r>
            <a:r>
              <a:rPr lang="ja-JP" altLang="en-US" sz="1200" dirty="0"/>
              <a:t>　ハンガー、おもちゃ、タッパー、バケツ、ビデオテープ、クリアファイル、レコード、</a:t>
            </a:r>
            <a:endParaRPr lang="en-US" altLang="ja-JP" sz="1200" dirty="0"/>
          </a:p>
          <a:p>
            <a:pPr indent="-457200">
              <a:lnSpc>
                <a:spcPct val="150000"/>
              </a:lnSpc>
            </a:pPr>
            <a:r>
              <a:rPr lang="ja-JP" altLang="en-US" sz="1200" dirty="0"/>
              <a:t>　　　 ＣＤ、ＣＤケース、ポリタンク、洗面器、歯ブラシ、ハンガー、スプーン、フォーク、</a:t>
            </a:r>
            <a:endParaRPr lang="en-US" altLang="ja-JP" sz="1200" dirty="0"/>
          </a:p>
          <a:p>
            <a:pPr indent="-457200">
              <a:lnSpc>
                <a:spcPct val="150000"/>
              </a:lnSpc>
            </a:pPr>
            <a:r>
              <a:rPr lang="ja-JP" altLang="en-US" sz="1200" dirty="0"/>
              <a:t>　　　 じょうろ、風呂用いす・マット、サラダボウル、などは埋立ごみ</a:t>
            </a:r>
            <a:endParaRPr lang="en-US" altLang="ja-JP" sz="1200" dirty="0"/>
          </a:p>
        </p:txBody>
      </p:sp>
      <p:pic>
        <p:nvPicPr>
          <p:cNvPr id="39" name="図 38">
            <a:extLst>
              <a:ext uri="{FF2B5EF4-FFF2-40B4-BE49-F238E27FC236}">
                <a16:creationId xmlns:a16="http://schemas.microsoft.com/office/drawing/2014/main" id="{4C79BC6E-E6B2-48C0-8D55-E510C75E8F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21288373">
            <a:off x="1855680" y="4804375"/>
            <a:ext cx="1156217" cy="1164418"/>
          </a:xfrm>
          <a:prstGeom prst="rect">
            <a:avLst/>
          </a:prstGeom>
        </p:spPr>
      </p:pic>
      <p:pic>
        <p:nvPicPr>
          <p:cNvPr id="40" name="図 39">
            <a:extLst>
              <a:ext uri="{FF2B5EF4-FFF2-40B4-BE49-F238E27FC236}">
                <a16:creationId xmlns:a16="http://schemas.microsoft.com/office/drawing/2014/main" id="{EFD3922F-4C92-4D73-8689-A424A964708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169819" y="4664893"/>
            <a:ext cx="757630" cy="1365100"/>
          </a:xfrm>
          <a:prstGeom prst="rect">
            <a:avLst/>
          </a:prstGeom>
        </p:spPr>
      </p:pic>
      <p:sp>
        <p:nvSpPr>
          <p:cNvPr id="21" name="テキスト ボックス 20">
            <a:extLst>
              <a:ext uri="{FF2B5EF4-FFF2-40B4-BE49-F238E27FC236}">
                <a16:creationId xmlns:a16="http://schemas.microsoft.com/office/drawing/2014/main" id="{0E9C3215-3ACD-4409-BB92-8F8EFD029D00}"/>
              </a:ext>
            </a:extLst>
          </p:cNvPr>
          <p:cNvSpPr txBox="1"/>
          <p:nvPr/>
        </p:nvSpPr>
        <p:spPr>
          <a:xfrm>
            <a:off x="2904045" y="1236450"/>
            <a:ext cx="1114408" cy="369332"/>
          </a:xfrm>
          <a:prstGeom prst="rect">
            <a:avLst/>
          </a:prstGeom>
          <a:noFill/>
        </p:spPr>
        <p:txBody>
          <a:bodyPr wrap="none" rtlCol="0">
            <a:spAutoFit/>
          </a:bodyPr>
          <a:lstStyle/>
          <a:p>
            <a:r>
              <a:rPr kumimoji="1" lang="ja-JP" altLang="en-US" b="1" dirty="0"/>
              <a:t>毎週水曜</a:t>
            </a:r>
          </a:p>
        </p:txBody>
      </p:sp>
      <p:sp>
        <p:nvSpPr>
          <p:cNvPr id="28" name="テキスト ボックス 27">
            <a:extLst>
              <a:ext uri="{FF2B5EF4-FFF2-40B4-BE49-F238E27FC236}">
                <a16:creationId xmlns:a16="http://schemas.microsoft.com/office/drawing/2014/main" id="{3D6E2C2A-71F3-4D62-9A6F-8B86EF349697}"/>
              </a:ext>
            </a:extLst>
          </p:cNvPr>
          <p:cNvSpPr txBox="1"/>
          <p:nvPr/>
        </p:nvSpPr>
        <p:spPr>
          <a:xfrm>
            <a:off x="3928173" y="5570065"/>
            <a:ext cx="2401619" cy="615553"/>
          </a:xfrm>
          <a:prstGeom prst="rect">
            <a:avLst/>
          </a:prstGeom>
          <a:noFill/>
        </p:spPr>
        <p:txBody>
          <a:bodyPr wrap="none" rtlCol="0">
            <a:spAutoFit/>
          </a:bodyPr>
          <a:lstStyle/>
          <a:p>
            <a:r>
              <a:rPr kumimoji="1" lang="ja-JP" altLang="en-US" sz="1700" b="1" dirty="0">
                <a:solidFill>
                  <a:srgbClr val="FF0000"/>
                </a:solidFill>
              </a:rPr>
              <a:t>このマークが付いている</a:t>
            </a:r>
            <a:endParaRPr kumimoji="1" lang="en-US" altLang="ja-JP" sz="1700" b="1" dirty="0">
              <a:solidFill>
                <a:srgbClr val="FF0000"/>
              </a:solidFill>
            </a:endParaRPr>
          </a:p>
          <a:p>
            <a:r>
              <a:rPr kumimoji="1" lang="ja-JP" altLang="en-US" sz="1700" b="1" dirty="0">
                <a:solidFill>
                  <a:srgbClr val="FF0000"/>
                </a:solidFill>
              </a:rPr>
              <a:t>場合はプラスチックです</a:t>
            </a:r>
          </a:p>
        </p:txBody>
      </p:sp>
      <p:sp>
        <p:nvSpPr>
          <p:cNvPr id="18" name="フッター プレースホルダー 3">
            <a:extLst>
              <a:ext uri="{FF2B5EF4-FFF2-40B4-BE49-F238E27FC236}">
                <a16:creationId xmlns:a16="http://schemas.microsoft.com/office/drawing/2014/main" id="{4AEF50E6-1656-4C6F-9E6D-7AA4B9625376}"/>
              </a:ext>
            </a:extLst>
          </p:cNvPr>
          <p:cNvSpPr>
            <a:spLocks noGrp="1"/>
          </p:cNvSpPr>
          <p:nvPr>
            <p:ph type="ftr" sz="quarter" idx="11"/>
          </p:nvPr>
        </p:nvSpPr>
        <p:spPr>
          <a:xfrm>
            <a:off x="2271713" y="9266741"/>
            <a:ext cx="2314575" cy="527403"/>
          </a:xfrm>
        </p:spPr>
        <p:txBody>
          <a:bodyPr/>
          <a:lstStyle/>
          <a:p>
            <a:r>
              <a:rPr kumimoji="1" lang="ja-JP" altLang="en-US" sz="1600" dirty="0"/>
              <a:t>６</a:t>
            </a:r>
            <a:endParaRPr kumimoji="1" lang="ja-JP" altLang="en-US" dirty="0"/>
          </a:p>
        </p:txBody>
      </p:sp>
    </p:spTree>
    <p:extLst>
      <p:ext uri="{BB962C8B-B14F-4D97-AF65-F5344CB8AC3E}">
        <p14:creationId xmlns:p14="http://schemas.microsoft.com/office/powerpoint/2010/main" val="360317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2701" y="1522962"/>
            <a:ext cx="1107996" cy="369332"/>
          </a:xfrm>
          <a:prstGeom prst="rect">
            <a:avLst/>
          </a:prstGeom>
          <a:noFill/>
        </p:spPr>
        <p:txBody>
          <a:bodyPr wrap="none" rtlCol="0">
            <a:spAutoFit/>
          </a:bodyPr>
          <a:lstStyle/>
          <a:p>
            <a:r>
              <a:rPr kumimoji="1" lang="ja-JP" altLang="en-US" b="1" dirty="0"/>
              <a:t>○対象○</a:t>
            </a:r>
          </a:p>
        </p:txBody>
      </p:sp>
      <p:sp>
        <p:nvSpPr>
          <p:cNvPr id="25" name="テキスト ボックス 24"/>
          <p:cNvSpPr txBox="1"/>
          <p:nvPr/>
        </p:nvSpPr>
        <p:spPr>
          <a:xfrm>
            <a:off x="532701" y="5490817"/>
            <a:ext cx="1569660" cy="369332"/>
          </a:xfrm>
          <a:prstGeom prst="rect">
            <a:avLst/>
          </a:prstGeom>
          <a:noFill/>
        </p:spPr>
        <p:txBody>
          <a:bodyPr wrap="none" rtlCol="0">
            <a:spAutoFit/>
          </a:bodyPr>
          <a:lstStyle/>
          <a:p>
            <a:r>
              <a:rPr kumimoji="1" lang="ja-JP" altLang="en-US" b="1" dirty="0"/>
              <a:t>○排出方法○</a:t>
            </a:r>
          </a:p>
        </p:txBody>
      </p:sp>
      <p:sp>
        <p:nvSpPr>
          <p:cNvPr id="26" name="テキスト ボックス 25"/>
          <p:cNvSpPr txBox="1"/>
          <p:nvPr/>
        </p:nvSpPr>
        <p:spPr>
          <a:xfrm>
            <a:off x="781989" y="5857609"/>
            <a:ext cx="3921266" cy="276999"/>
          </a:xfrm>
          <a:prstGeom prst="rect">
            <a:avLst/>
          </a:prstGeom>
          <a:noFill/>
        </p:spPr>
        <p:txBody>
          <a:bodyPr wrap="none" rtlCol="0">
            <a:spAutoFit/>
          </a:bodyPr>
          <a:lstStyle/>
          <a:p>
            <a:r>
              <a:rPr kumimoji="1" lang="ja-JP" altLang="en-US" sz="1200" dirty="0"/>
              <a:t>あきかん専用袋（半透明緑色文字袋）に入れてください。</a:t>
            </a:r>
            <a:endParaRPr kumimoji="1" lang="ja-JP" altLang="en-US" sz="1200" u="wavyDbl" dirty="0"/>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768294" y="3265782"/>
            <a:ext cx="1828148" cy="1695606"/>
          </a:xfrm>
          <a:prstGeom prst="rect">
            <a:avLst/>
          </a:prstGeom>
        </p:spPr>
      </p:pic>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062291" y="3369913"/>
            <a:ext cx="1382377" cy="1231900"/>
          </a:xfrm>
          <a:prstGeom prst="rect">
            <a:avLst/>
          </a:prstGeom>
        </p:spPr>
      </p:pic>
      <p:graphicFrame>
        <p:nvGraphicFramePr>
          <p:cNvPr id="11" name="表 11">
            <a:extLst>
              <a:ext uri="{FF2B5EF4-FFF2-40B4-BE49-F238E27FC236}">
                <a16:creationId xmlns:a16="http://schemas.microsoft.com/office/drawing/2014/main" id="{55E1F7E7-9B6F-47C4-A91A-980933AB9010}"/>
              </a:ext>
            </a:extLst>
          </p:cNvPr>
          <p:cNvGraphicFramePr>
            <a:graphicFrameLocks noGrp="1"/>
          </p:cNvGraphicFramePr>
          <p:nvPr>
            <p:extLst>
              <p:ext uri="{D42A27DB-BD31-4B8C-83A1-F6EECF244321}">
                <p14:modId xmlns:p14="http://schemas.microsoft.com/office/powerpoint/2010/main" val="3018891728"/>
              </p:ext>
            </p:extLst>
          </p:nvPr>
        </p:nvGraphicFramePr>
        <p:xfrm>
          <a:off x="643128" y="1953768"/>
          <a:ext cx="1514899" cy="1112520"/>
        </p:xfrm>
        <a:graphic>
          <a:graphicData uri="http://schemas.openxmlformats.org/drawingml/2006/table">
            <a:tbl>
              <a:tblPr firstRow="1" bandRow="1">
                <a:tableStyleId>{00A15C55-8517-42AA-B614-E9B94910E393}</a:tableStyleId>
              </a:tblPr>
              <a:tblGrid>
                <a:gridCol w="1514899">
                  <a:extLst>
                    <a:ext uri="{9D8B030D-6E8A-4147-A177-3AD203B41FA5}">
                      <a16:colId xmlns:a16="http://schemas.microsoft.com/office/drawing/2014/main" val="639248187"/>
                    </a:ext>
                  </a:extLst>
                </a:gridCol>
              </a:tblGrid>
              <a:tr h="370840">
                <a:tc>
                  <a:txBody>
                    <a:bodyPr/>
                    <a:lstStyle/>
                    <a:p>
                      <a:pPr algn="ctr">
                        <a:lnSpc>
                          <a:spcPct val="150000"/>
                        </a:lnSpc>
                      </a:pPr>
                      <a:r>
                        <a:rPr kumimoji="1" lang="ja-JP" altLang="en-US" sz="1200" dirty="0">
                          <a:solidFill>
                            <a:schemeClr val="tx1"/>
                          </a:solidFill>
                        </a:rPr>
                        <a:t>種　　　　　類</a:t>
                      </a:r>
                    </a:p>
                  </a:txBody>
                  <a:tcPr/>
                </a:tc>
                <a:extLst>
                  <a:ext uri="{0D108BD9-81ED-4DB2-BD59-A6C34878D82A}">
                    <a16:rowId xmlns:a16="http://schemas.microsoft.com/office/drawing/2014/main" val="1982799538"/>
                  </a:ext>
                </a:extLst>
              </a:tr>
              <a:tr h="370840">
                <a:tc>
                  <a:txBody>
                    <a:bodyPr/>
                    <a:lstStyle/>
                    <a:p>
                      <a:pPr algn="dist">
                        <a:lnSpc>
                          <a:spcPts val="2000"/>
                        </a:lnSpc>
                      </a:pPr>
                      <a:r>
                        <a:rPr kumimoji="1" lang="ja-JP" altLang="en-US" sz="1200" dirty="0"/>
                        <a:t>アルミ缶</a:t>
                      </a:r>
                    </a:p>
                  </a:txBody>
                  <a:tcPr/>
                </a:tc>
                <a:extLst>
                  <a:ext uri="{0D108BD9-81ED-4DB2-BD59-A6C34878D82A}">
                    <a16:rowId xmlns:a16="http://schemas.microsoft.com/office/drawing/2014/main" val="1890316902"/>
                  </a:ext>
                </a:extLst>
              </a:tr>
              <a:tr h="370840">
                <a:tc>
                  <a:txBody>
                    <a:bodyPr/>
                    <a:lstStyle/>
                    <a:p>
                      <a:pPr algn="dist">
                        <a:lnSpc>
                          <a:spcPts val="2000"/>
                        </a:lnSpc>
                      </a:pPr>
                      <a:r>
                        <a:rPr kumimoji="1" lang="ja-JP" altLang="en-US" sz="1200" dirty="0"/>
                        <a:t>スチール缶</a:t>
                      </a:r>
                    </a:p>
                  </a:txBody>
                  <a:tcPr/>
                </a:tc>
                <a:extLst>
                  <a:ext uri="{0D108BD9-81ED-4DB2-BD59-A6C34878D82A}">
                    <a16:rowId xmlns:a16="http://schemas.microsoft.com/office/drawing/2014/main" val="824320825"/>
                  </a:ext>
                </a:extLst>
              </a:tr>
            </a:tbl>
          </a:graphicData>
        </a:graphic>
      </p:graphicFrame>
      <p:graphicFrame>
        <p:nvGraphicFramePr>
          <p:cNvPr id="13" name="表 13">
            <a:extLst>
              <a:ext uri="{FF2B5EF4-FFF2-40B4-BE49-F238E27FC236}">
                <a16:creationId xmlns:a16="http://schemas.microsoft.com/office/drawing/2014/main" id="{75A86C58-C1B4-4EDA-9ABE-8BA5A5663123}"/>
              </a:ext>
            </a:extLst>
          </p:cNvPr>
          <p:cNvGraphicFramePr>
            <a:graphicFrameLocks noGrp="1"/>
          </p:cNvGraphicFramePr>
          <p:nvPr>
            <p:extLst>
              <p:ext uri="{D42A27DB-BD31-4B8C-83A1-F6EECF244321}">
                <p14:modId xmlns:p14="http://schemas.microsoft.com/office/powerpoint/2010/main" val="1740400875"/>
              </p:ext>
            </p:extLst>
          </p:nvPr>
        </p:nvGraphicFramePr>
        <p:xfrm>
          <a:off x="2167128" y="1953768"/>
          <a:ext cx="4059715" cy="1112520"/>
        </p:xfrm>
        <a:graphic>
          <a:graphicData uri="http://schemas.openxmlformats.org/drawingml/2006/table">
            <a:tbl>
              <a:tblPr firstRow="1" bandRow="1">
                <a:tableStyleId>{00A15C55-8517-42AA-B614-E9B94910E393}</a:tableStyleId>
              </a:tblPr>
              <a:tblGrid>
                <a:gridCol w="4059715">
                  <a:extLst>
                    <a:ext uri="{9D8B030D-6E8A-4147-A177-3AD203B41FA5}">
                      <a16:colId xmlns:a16="http://schemas.microsoft.com/office/drawing/2014/main" val="902237735"/>
                    </a:ext>
                  </a:extLst>
                </a:gridCol>
              </a:tblGrid>
              <a:tr h="370840">
                <a:tc>
                  <a:txBody>
                    <a:bodyPr/>
                    <a:lstStyle/>
                    <a:p>
                      <a:pPr algn="ctr">
                        <a:lnSpc>
                          <a:spcPct val="150000"/>
                        </a:lnSpc>
                      </a:pPr>
                      <a:r>
                        <a:rPr kumimoji="1" lang="ja-JP" altLang="en-US" sz="1200" dirty="0">
                          <a:solidFill>
                            <a:schemeClr val="tx1"/>
                          </a:solidFill>
                        </a:rPr>
                        <a:t>主　　　な　　　製　　　品</a:t>
                      </a:r>
                    </a:p>
                  </a:txBody>
                  <a:tcPr/>
                </a:tc>
                <a:extLst>
                  <a:ext uri="{0D108BD9-81ED-4DB2-BD59-A6C34878D82A}">
                    <a16:rowId xmlns:a16="http://schemas.microsoft.com/office/drawing/2014/main" val="3531170335"/>
                  </a:ext>
                </a:extLst>
              </a:tr>
              <a:tr h="370840">
                <a:tc>
                  <a:txBody>
                    <a:bodyPr/>
                    <a:lstStyle/>
                    <a:p>
                      <a:pPr algn="l">
                        <a:lnSpc>
                          <a:spcPts val="2000"/>
                        </a:lnSpc>
                      </a:pPr>
                      <a:r>
                        <a:rPr kumimoji="1" lang="ja-JP" altLang="en-US" sz="1200" dirty="0"/>
                        <a:t>飲料用のあきかん　など</a:t>
                      </a:r>
                    </a:p>
                  </a:txBody>
                  <a:tcPr/>
                </a:tc>
                <a:extLst>
                  <a:ext uri="{0D108BD9-81ED-4DB2-BD59-A6C34878D82A}">
                    <a16:rowId xmlns:a16="http://schemas.microsoft.com/office/drawing/2014/main" val="899452475"/>
                  </a:ext>
                </a:extLst>
              </a:tr>
              <a:tr h="370840">
                <a:tc>
                  <a:txBody>
                    <a:bodyPr/>
                    <a:lstStyle/>
                    <a:p>
                      <a:pPr algn="l">
                        <a:lnSpc>
                          <a:spcPts val="2000"/>
                        </a:lnSpc>
                      </a:pPr>
                      <a:r>
                        <a:rPr kumimoji="1" lang="ja-JP" altLang="en-US" sz="1200" dirty="0"/>
                        <a:t>飲料用のあきかん、缶詰、のりなどが入っているかん　など</a:t>
                      </a:r>
                    </a:p>
                  </a:txBody>
                  <a:tcPr/>
                </a:tc>
                <a:extLst>
                  <a:ext uri="{0D108BD9-81ED-4DB2-BD59-A6C34878D82A}">
                    <a16:rowId xmlns:a16="http://schemas.microsoft.com/office/drawing/2014/main" val="744561982"/>
                  </a:ext>
                </a:extLst>
              </a:tr>
            </a:tbl>
          </a:graphicData>
        </a:graphic>
      </p:graphicFrame>
      <p:sp>
        <p:nvSpPr>
          <p:cNvPr id="23" name="環状矢印 1">
            <a:extLst>
              <a:ext uri="{FF2B5EF4-FFF2-40B4-BE49-F238E27FC236}">
                <a16:creationId xmlns:a16="http://schemas.microsoft.com/office/drawing/2014/main" id="{D3852B45-EBD7-4269-917D-E967A25B5FE0}"/>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5DE5E036-BAD4-4A24-BB2C-1D6B98381E82}"/>
              </a:ext>
            </a:extLst>
          </p:cNvPr>
          <p:cNvSpPr txBox="1"/>
          <p:nvPr/>
        </p:nvSpPr>
        <p:spPr>
          <a:xfrm>
            <a:off x="1977937" y="375582"/>
            <a:ext cx="2954655" cy="923330"/>
          </a:xfrm>
          <a:prstGeom prst="rect">
            <a:avLst/>
          </a:prstGeom>
          <a:noFill/>
        </p:spPr>
        <p:txBody>
          <a:bodyPr wrap="none" rtlCol="0">
            <a:spAutoFit/>
          </a:bodyPr>
          <a:lstStyle/>
          <a:p>
            <a:r>
              <a:rPr lang="ja-JP" altLang="en-US" sz="5400" dirty="0">
                <a:ea typeface="ＤＦ特太ゴシック体" panose="02010609000101010101" pitchFamily="1" charset="-128"/>
              </a:rPr>
              <a:t>あきかん</a:t>
            </a:r>
            <a:endParaRPr kumimoji="1" lang="ja-JP" altLang="en-US" sz="5400" dirty="0">
              <a:ea typeface="ＤＦ特太ゴシック体" panose="02010609000101010101" pitchFamily="1" charset="-128"/>
            </a:endParaRPr>
          </a:p>
        </p:txBody>
      </p:sp>
      <p:sp>
        <p:nvSpPr>
          <p:cNvPr id="35" name="テキスト ボックス 34">
            <a:extLst>
              <a:ext uri="{FF2B5EF4-FFF2-40B4-BE49-F238E27FC236}">
                <a16:creationId xmlns:a16="http://schemas.microsoft.com/office/drawing/2014/main" id="{8578285A-8FF7-4AE4-8A5F-637C1064707C}"/>
              </a:ext>
            </a:extLst>
          </p:cNvPr>
          <p:cNvSpPr txBox="1"/>
          <p:nvPr/>
        </p:nvSpPr>
        <p:spPr>
          <a:xfrm>
            <a:off x="532701" y="6265562"/>
            <a:ext cx="1976823" cy="369332"/>
          </a:xfrm>
          <a:prstGeom prst="rect">
            <a:avLst/>
          </a:prstGeom>
          <a:noFill/>
        </p:spPr>
        <p:txBody>
          <a:bodyPr wrap="none" rtlCol="0">
            <a:spAutoFit/>
          </a:bodyPr>
          <a:lstStyle/>
          <a:p>
            <a:r>
              <a:rPr kumimoji="1" lang="ja-JP" altLang="en-US" b="1" dirty="0"/>
              <a:t>○出し方の注意○</a:t>
            </a:r>
          </a:p>
        </p:txBody>
      </p:sp>
      <p:sp>
        <p:nvSpPr>
          <p:cNvPr id="36" name="テキスト ボックス 35">
            <a:extLst>
              <a:ext uri="{FF2B5EF4-FFF2-40B4-BE49-F238E27FC236}">
                <a16:creationId xmlns:a16="http://schemas.microsoft.com/office/drawing/2014/main" id="{17E2024A-4D1B-4353-9139-EA854F107EE9}"/>
              </a:ext>
            </a:extLst>
          </p:cNvPr>
          <p:cNvSpPr txBox="1"/>
          <p:nvPr/>
        </p:nvSpPr>
        <p:spPr>
          <a:xfrm>
            <a:off x="794181" y="6625240"/>
            <a:ext cx="5563439" cy="1445717"/>
          </a:xfrm>
          <a:prstGeom prst="rect">
            <a:avLst/>
          </a:prstGeom>
          <a:noFill/>
        </p:spPr>
        <p:txBody>
          <a:bodyPr wrap="square" rtlCol="0">
            <a:spAutoFit/>
          </a:bodyPr>
          <a:lstStyle/>
          <a:p>
            <a:pPr indent="-457200">
              <a:lnSpc>
                <a:spcPct val="150000"/>
              </a:lnSpc>
            </a:pPr>
            <a:r>
              <a:rPr kumimoji="1" lang="ja-JP" altLang="en-US" sz="1200" dirty="0"/>
              <a:t>①　</a:t>
            </a:r>
            <a:r>
              <a:rPr lang="ja-JP" altLang="en-US" sz="1200" dirty="0"/>
              <a:t>中を水で軽くすすいで、汚れを流してあきかん専用袋に入れてください。</a:t>
            </a:r>
            <a:endParaRPr lang="en-US" altLang="ja-JP" sz="1200" dirty="0"/>
          </a:p>
          <a:p>
            <a:pPr indent="-457200">
              <a:lnSpc>
                <a:spcPct val="150000"/>
              </a:lnSpc>
            </a:pPr>
            <a:r>
              <a:rPr lang="ja-JP" altLang="en-US" sz="1200" dirty="0"/>
              <a:t>②　</a:t>
            </a:r>
            <a:r>
              <a:rPr lang="ja-JP" altLang="en-US" sz="1200" b="1" dirty="0"/>
              <a:t>中にたばこやストローなどの異物は決して入れないでください。</a:t>
            </a:r>
            <a:endParaRPr lang="en-US" altLang="ja-JP" sz="1200" b="1" dirty="0"/>
          </a:p>
          <a:p>
            <a:pPr indent="-457200">
              <a:lnSpc>
                <a:spcPct val="150000"/>
              </a:lnSpc>
            </a:pPr>
            <a:r>
              <a:rPr lang="ja-JP" altLang="en-US" sz="1200" dirty="0"/>
              <a:t>③　取り外したキャップは、素材によってそれぞれ分別してください。</a:t>
            </a:r>
            <a:endParaRPr lang="en-US" altLang="ja-JP" sz="1200" dirty="0"/>
          </a:p>
          <a:p>
            <a:pPr indent="-457200">
              <a:lnSpc>
                <a:spcPct val="150000"/>
              </a:lnSpc>
            </a:pPr>
            <a:r>
              <a:rPr lang="ja-JP" altLang="en-US" sz="1200" dirty="0"/>
              <a:t>　　　　</a:t>
            </a:r>
            <a:r>
              <a:rPr lang="en-US" altLang="ja-JP" sz="1200" dirty="0"/>
              <a:t>※</a:t>
            </a:r>
            <a:r>
              <a:rPr lang="ja-JP" altLang="en-US" sz="1200" dirty="0"/>
              <a:t>　鉄製は鉄類、プラ製はプラスチックごみへ</a:t>
            </a:r>
            <a:endParaRPr lang="en-US" altLang="ja-JP" sz="1200" dirty="0"/>
          </a:p>
          <a:p>
            <a:pPr indent="-457200">
              <a:lnSpc>
                <a:spcPct val="150000"/>
              </a:lnSpc>
            </a:pPr>
            <a:r>
              <a:rPr lang="ja-JP" altLang="en-US" sz="1200" dirty="0"/>
              <a:t>④　</a:t>
            </a:r>
            <a:r>
              <a:rPr lang="ja-JP" altLang="en-US" sz="1200" b="1" u="wavyHeavy" dirty="0">
                <a:uFill>
                  <a:solidFill>
                    <a:srgbClr val="FF0000"/>
                  </a:solidFill>
                </a:uFill>
              </a:rPr>
              <a:t>あきかんは絶対つぶさないでください。</a:t>
            </a:r>
            <a:endParaRPr lang="en-US" altLang="ja-JP" sz="1200" b="1" u="wavyHeavy" dirty="0">
              <a:uFill>
                <a:solidFill>
                  <a:srgbClr val="FF0000"/>
                </a:solidFill>
              </a:uFill>
            </a:endParaRPr>
          </a:p>
        </p:txBody>
      </p:sp>
      <p:sp>
        <p:nvSpPr>
          <p:cNvPr id="21" name="テキスト ボックス 20">
            <a:extLst>
              <a:ext uri="{FF2B5EF4-FFF2-40B4-BE49-F238E27FC236}">
                <a16:creationId xmlns:a16="http://schemas.microsoft.com/office/drawing/2014/main" id="{0E9C3215-3ACD-4409-BB92-8F8EFD029D00}"/>
              </a:ext>
            </a:extLst>
          </p:cNvPr>
          <p:cNvSpPr txBox="1"/>
          <p:nvPr/>
        </p:nvSpPr>
        <p:spPr>
          <a:xfrm>
            <a:off x="2672397" y="1236450"/>
            <a:ext cx="1548822" cy="369332"/>
          </a:xfrm>
          <a:prstGeom prst="rect">
            <a:avLst/>
          </a:prstGeom>
          <a:noFill/>
        </p:spPr>
        <p:txBody>
          <a:bodyPr wrap="none" rtlCol="0">
            <a:spAutoFit/>
          </a:bodyPr>
          <a:lstStyle/>
          <a:p>
            <a:r>
              <a:rPr kumimoji="1" lang="ja-JP" altLang="en-US" b="1" dirty="0"/>
              <a:t>第１・第３水曜</a:t>
            </a:r>
          </a:p>
        </p:txBody>
      </p:sp>
      <p:pic>
        <p:nvPicPr>
          <p:cNvPr id="28" name="図 27">
            <a:extLst>
              <a:ext uri="{FF2B5EF4-FFF2-40B4-BE49-F238E27FC236}">
                <a16:creationId xmlns:a16="http://schemas.microsoft.com/office/drawing/2014/main" id="{46FA7813-17E4-4E92-8537-436FB3DBD47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46931" y="3396990"/>
            <a:ext cx="1382377" cy="1286160"/>
          </a:xfrm>
          <a:prstGeom prst="rect">
            <a:avLst/>
          </a:prstGeom>
        </p:spPr>
      </p:pic>
      <p:sp>
        <p:nvSpPr>
          <p:cNvPr id="29" name="テキスト ボックス 28">
            <a:extLst>
              <a:ext uri="{FF2B5EF4-FFF2-40B4-BE49-F238E27FC236}">
                <a16:creationId xmlns:a16="http://schemas.microsoft.com/office/drawing/2014/main" id="{F130C83A-AFEC-498A-95D3-C13451E46968}"/>
              </a:ext>
            </a:extLst>
          </p:cNvPr>
          <p:cNvSpPr txBox="1"/>
          <p:nvPr/>
        </p:nvSpPr>
        <p:spPr>
          <a:xfrm>
            <a:off x="3013773" y="4765393"/>
            <a:ext cx="3231975" cy="646331"/>
          </a:xfrm>
          <a:prstGeom prst="rect">
            <a:avLst/>
          </a:prstGeom>
          <a:noFill/>
        </p:spPr>
        <p:txBody>
          <a:bodyPr wrap="none" rtlCol="0">
            <a:spAutoFit/>
          </a:bodyPr>
          <a:lstStyle/>
          <a:p>
            <a:r>
              <a:rPr kumimoji="1" lang="ja-JP" altLang="en-US" b="1" dirty="0">
                <a:solidFill>
                  <a:srgbClr val="FF0000"/>
                </a:solidFill>
              </a:rPr>
              <a:t>このマークが付いている場合は</a:t>
            </a:r>
            <a:endParaRPr kumimoji="1" lang="en-US" altLang="ja-JP" b="1" dirty="0">
              <a:solidFill>
                <a:srgbClr val="FF0000"/>
              </a:solidFill>
            </a:endParaRPr>
          </a:p>
          <a:p>
            <a:r>
              <a:rPr lang="ja-JP" altLang="en-US" b="1" dirty="0">
                <a:solidFill>
                  <a:srgbClr val="FF0000"/>
                </a:solidFill>
              </a:rPr>
              <a:t>あきかんです</a:t>
            </a:r>
            <a:endParaRPr kumimoji="1" lang="ja-JP" altLang="en-US" b="1" dirty="0">
              <a:solidFill>
                <a:srgbClr val="FF0000"/>
              </a:solidFill>
            </a:endParaRPr>
          </a:p>
        </p:txBody>
      </p:sp>
      <p:sp>
        <p:nvSpPr>
          <p:cNvPr id="19" name="十字形 18">
            <a:extLst>
              <a:ext uri="{FF2B5EF4-FFF2-40B4-BE49-F238E27FC236}">
                <a16:creationId xmlns:a16="http://schemas.microsoft.com/office/drawing/2014/main" id="{EDC849FA-75F7-47BB-AF15-EC49BDDDF610}"/>
              </a:ext>
            </a:extLst>
          </p:cNvPr>
          <p:cNvSpPr/>
          <p:nvPr/>
        </p:nvSpPr>
        <p:spPr>
          <a:xfrm rot="2700000">
            <a:off x="3892636" y="8277931"/>
            <a:ext cx="772359" cy="770730"/>
          </a:xfrm>
          <a:prstGeom prst="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EBF2DE96-CF27-4751-8FA7-D6055813578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713031" y="8217087"/>
            <a:ext cx="939487" cy="911302"/>
          </a:xfrm>
          <a:prstGeom prst="rect">
            <a:avLst/>
          </a:prstGeom>
        </p:spPr>
      </p:pic>
      <p:pic>
        <p:nvPicPr>
          <p:cNvPr id="32" name="図 31">
            <a:extLst>
              <a:ext uri="{FF2B5EF4-FFF2-40B4-BE49-F238E27FC236}">
                <a16:creationId xmlns:a16="http://schemas.microsoft.com/office/drawing/2014/main" id="{01C3E524-6696-43CA-B4AB-A7E47B20AD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20023" y="8132607"/>
            <a:ext cx="1083443" cy="1091128"/>
          </a:xfrm>
          <a:prstGeom prst="rect">
            <a:avLst/>
          </a:prstGeom>
        </p:spPr>
      </p:pic>
      <p:sp>
        <p:nvSpPr>
          <p:cNvPr id="33" name="右矢印 5">
            <a:extLst>
              <a:ext uri="{FF2B5EF4-FFF2-40B4-BE49-F238E27FC236}">
                <a16:creationId xmlns:a16="http://schemas.microsoft.com/office/drawing/2014/main" id="{E2FE0BC5-B313-4314-AD99-AFFDE5E517B8}"/>
              </a:ext>
            </a:extLst>
          </p:cNvPr>
          <p:cNvSpPr/>
          <p:nvPr/>
        </p:nvSpPr>
        <p:spPr>
          <a:xfrm>
            <a:off x="2351028" y="8360296"/>
            <a:ext cx="1404108" cy="6536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BEC9F907-544A-4AAC-ABEC-5282D6604D76}"/>
              </a:ext>
            </a:extLst>
          </p:cNvPr>
          <p:cNvSpPr txBox="1"/>
          <p:nvPr/>
        </p:nvSpPr>
        <p:spPr>
          <a:xfrm>
            <a:off x="2385237" y="8545945"/>
            <a:ext cx="1216822" cy="276999"/>
          </a:xfrm>
          <a:prstGeom prst="rect">
            <a:avLst/>
          </a:prstGeom>
          <a:noFill/>
        </p:spPr>
        <p:txBody>
          <a:bodyPr wrap="square" rtlCol="0">
            <a:spAutoFit/>
          </a:bodyPr>
          <a:lstStyle/>
          <a:p>
            <a:r>
              <a:rPr kumimoji="1" lang="ja-JP" altLang="en-US" sz="1200" dirty="0">
                <a:solidFill>
                  <a:schemeClr val="bg1"/>
                </a:solidFill>
              </a:rPr>
              <a:t>つぶすのは・・・</a:t>
            </a:r>
            <a:endParaRPr kumimoji="1" lang="ja-JP" altLang="en-US" sz="1200" u="wavyDbl" dirty="0">
              <a:solidFill>
                <a:schemeClr val="bg1"/>
              </a:solidFill>
            </a:endParaRPr>
          </a:p>
        </p:txBody>
      </p:sp>
      <p:sp>
        <p:nvSpPr>
          <p:cNvPr id="38" name="テキスト ボックス 37">
            <a:extLst>
              <a:ext uri="{FF2B5EF4-FFF2-40B4-BE49-F238E27FC236}">
                <a16:creationId xmlns:a16="http://schemas.microsoft.com/office/drawing/2014/main" id="{E2414E94-C7D0-42BD-9008-FD433D722CC0}"/>
              </a:ext>
            </a:extLst>
          </p:cNvPr>
          <p:cNvSpPr txBox="1"/>
          <p:nvPr/>
        </p:nvSpPr>
        <p:spPr>
          <a:xfrm>
            <a:off x="3927525" y="8491081"/>
            <a:ext cx="835895" cy="369332"/>
          </a:xfrm>
          <a:prstGeom prst="rect">
            <a:avLst/>
          </a:prstGeom>
          <a:noFill/>
        </p:spPr>
        <p:txBody>
          <a:bodyPr wrap="square" rtlCol="0">
            <a:spAutoFit/>
          </a:bodyPr>
          <a:lstStyle/>
          <a:p>
            <a:r>
              <a:rPr kumimoji="1" lang="ja-JP" altLang="en-US" b="1" dirty="0">
                <a:solidFill>
                  <a:schemeClr val="bg1"/>
                </a:solidFill>
              </a:rPr>
              <a:t>ダメ！</a:t>
            </a:r>
            <a:endParaRPr kumimoji="1" lang="ja-JP" altLang="en-US" b="1" u="wavyDbl" dirty="0">
              <a:solidFill>
                <a:schemeClr val="bg1"/>
              </a:solidFill>
            </a:endParaRPr>
          </a:p>
        </p:txBody>
      </p:sp>
      <p:sp>
        <p:nvSpPr>
          <p:cNvPr id="30" name="フッター プレースホルダー 3">
            <a:extLst>
              <a:ext uri="{FF2B5EF4-FFF2-40B4-BE49-F238E27FC236}">
                <a16:creationId xmlns:a16="http://schemas.microsoft.com/office/drawing/2014/main" id="{05426BEA-09CC-4B59-8071-FA03C35810F4}"/>
              </a:ext>
            </a:extLst>
          </p:cNvPr>
          <p:cNvSpPr>
            <a:spLocks noGrp="1"/>
          </p:cNvSpPr>
          <p:nvPr>
            <p:ph type="ftr" sz="quarter" idx="11"/>
          </p:nvPr>
        </p:nvSpPr>
        <p:spPr>
          <a:xfrm>
            <a:off x="2271713" y="9266741"/>
            <a:ext cx="2314575" cy="527403"/>
          </a:xfrm>
        </p:spPr>
        <p:txBody>
          <a:bodyPr/>
          <a:lstStyle/>
          <a:p>
            <a:r>
              <a:rPr kumimoji="1" lang="ja-JP" altLang="en-US" sz="1600" dirty="0"/>
              <a:t>７</a:t>
            </a:r>
            <a:endParaRPr kumimoji="1" lang="ja-JP" altLang="en-US" dirty="0"/>
          </a:p>
        </p:txBody>
      </p:sp>
    </p:spTree>
    <p:extLst>
      <p:ext uri="{BB962C8B-B14F-4D97-AF65-F5344CB8AC3E}">
        <p14:creationId xmlns:p14="http://schemas.microsoft.com/office/powerpoint/2010/main" val="235052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2701" y="1522962"/>
            <a:ext cx="1107996" cy="369332"/>
          </a:xfrm>
          <a:prstGeom prst="rect">
            <a:avLst/>
          </a:prstGeom>
          <a:noFill/>
        </p:spPr>
        <p:txBody>
          <a:bodyPr wrap="none" rtlCol="0">
            <a:spAutoFit/>
          </a:bodyPr>
          <a:lstStyle/>
          <a:p>
            <a:r>
              <a:rPr kumimoji="1" lang="ja-JP" altLang="en-US" b="1" dirty="0"/>
              <a:t>○対象○</a:t>
            </a:r>
          </a:p>
        </p:txBody>
      </p:sp>
      <p:sp>
        <p:nvSpPr>
          <p:cNvPr id="25" name="テキスト ボックス 24"/>
          <p:cNvSpPr txBox="1"/>
          <p:nvPr/>
        </p:nvSpPr>
        <p:spPr>
          <a:xfrm>
            <a:off x="532701" y="5246977"/>
            <a:ext cx="1569660" cy="369332"/>
          </a:xfrm>
          <a:prstGeom prst="rect">
            <a:avLst/>
          </a:prstGeom>
          <a:noFill/>
        </p:spPr>
        <p:txBody>
          <a:bodyPr wrap="none" rtlCol="0">
            <a:spAutoFit/>
          </a:bodyPr>
          <a:lstStyle/>
          <a:p>
            <a:r>
              <a:rPr kumimoji="1" lang="ja-JP" altLang="en-US" b="1" dirty="0"/>
              <a:t>○排出方法○</a:t>
            </a:r>
          </a:p>
        </p:txBody>
      </p:sp>
      <p:sp>
        <p:nvSpPr>
          <p:cNvPr id="26" name="テキスト ボックス 25"/>
          <p:cNvSpPr txBox="1"/>
          <p:nvPr/>
        </p:nvSpPr>
        <p:spPr>
          <a:xfrm>
            <a:off x="781989" y="5613769"/>
            <a:ext cx="1952779" cy="276999"/>
          </a:xfrm>
          <a:prstGeom prst="rect">
            <a:avLst/>
          </a:prstGeom>
          <a:noFill/>
        </p:spPr>
        <p:txBody>
          <a:bodyPr wrap="none" rtlCol="0">
            <a:spAutoFit/>
          </a:bodyPr>
          <a:lstStyle/>
          <a:p>
            <a:r>
              <a:rPr kumimoji="1" lang="ja-JP" altLang="en-US" sz="1200" dirty="0"/>
              <a:t>透明の袋で出してください。</a:t>
            </a:r>
            <a:endParaRPr kumimoji="1" lang="ja-JP" altLang="en-US" sz="1200" u="wavyDbl" dirty="0"/>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767384" y="3643734"/>
            <a:ext cx="1435700" cy="1445882"/>
          </a:xfrm>
          <a:prstGeom prst="rect">
            <a:avLst/>
          </a:prstGeom>
        </p:spPr>
      </p:pic>
      <p:pic>
        <p:nvPicPr>
          <p:cNvPr id="27" name="図 26"/>
          <p:cNvPicPr>
            <a:picLocks noChangeAspect="1"/>
          </p:cNvPicPr>
          <p:nvPr/>
        </p:nvPicPr>
        <p:blipFill>
          <a:blip r:embed="rId4">
            <a:extLst>
              <a:ext uri="{28A0092B-C50C-407E-A947-70E740481C1C}">
                <a14:useLocalDpi xmlns:a14="http://schemas.microsoft.com/office/drawing/2010/main" val="0"/>
              </a:ext>
            </a:extLst>
          </a:blip>
          <a:srcRect/>
          <a:stretch/>
        </p:blipFill>
        <p:spPr>
          <a:xfrm>
            <a:off x="2044587" y="3747865"/>
            <a:ext cx="1223224" cy="1231900"/>
          </a:xfrm>
          <a:prstGeom prst="rect">
            <a:avLst/>
          </a:prstGeom>
        </p:spPr>
      </p:pic>
      <p:sp>
        <p:nvSpPr>
          <p:cNvPr id="23" name="環状矢印 1">
            <a:extLst>
              <a:ext uri="{FF2B5EF4-FFF2-40B4-BE49-F238E27FC236}">
                <a16:creationId xmlns:a16="http://schemas.microsoft.com/office/drawing/2014/main" id="{D3852B45-EBD7-4269-917D-E967A25B5FE0}"/>
              </a:ext>
            </a:extLst>
          </p:cNvPr>
          <p:cNvSpPr/>
          <p:nvPr/>
        </p:nvSpPr>
        <p:spPr>
          <a:xfrm>
            <a:off x="2150584" y="182736"/>
            <a:ext cx="2565485" cy="1962770"/>
          </a:xfrm>
          <a:prstGeom prst="circular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5DE5E036-BAD4-4A24-BB2C-1D6B98381E82}"/>
              </a:ext>
            </a:extLst>
          </p:cNvPr>
          <p:cNvSpPr txBox="1"/>
          <p:nvPr/>
        </p:nvSpPr>
        <p:spPr>
          <a:xfrm>
            <a:off x="2685073" y="375582"/>
            <a:ext cx="1569660" cy="923330"/>
          </a:xfrm>
          <a:prstGeom prst="rect">
            <a:avLst/>
          </a:prstGeom>
          <a:noFill/>
        </p:spPr>
        <p:txBody>
          <a:bodyPr wrap="none" rtlCol="0">
            <a:spAutoFit/>
          </a:bodyPr>
          <a:lstStyle/>
          <a:p>
            <a:r>
              <a:rPr lang="ja-JP" altLang="en-US" sz="5400" dirty="0">
                <a:ea typeface="ＤＦ特太ゴシック体" panose="02010609000101010101" pitchFamily="1" charset="-128"/>
              </a:rPr>
              <a:t>鉄類</a:t>
            </a:r>
            <a:endParaRPr kumimoji="1" lang="ja-JP" altLang="en-US" sz="5400" dirty="0">
              <a:ea typeface="ＤＦ特太ゴシック体" panose="02010609000101010101" pitchFamily="1" charset="-128"/>
            </a:endParaRPr>
          </a:p>
        </p:txBody>
      </p:sp>
      <p:sp>
        <p:nvSpPr>
          <p:cNvPr id="35" name="テキスト ボックス 34">
            <a:extLst>
              <a:ext uri="{FF2B5EF4-FFF2-40B4-BE49-F238E27FC236}">
                <a16:creationId xmlns:a16="http://schemas.microsoft.com/office/drawing/2014/main" id="{8578285A-8FF7-4AE4-8A5F-637C1064707C}"/>
              </a:ext>
            </a:extLst>
          </p:cNvPr>
          <p:cNvSpPr txBox="1"/>
          <p:nvPr/>
        </p:nvSpPr>
        <p:spPr>
          <a:xfrm>
            <a:off x="532701" y="6021722"/>
            <a:ext cx="1976823" cy="369332"/>
          </a:xfrm>
          <a:prstGeom prst="rect">
            <a:avLst/>
          </a:prstGeom>
          <a:noFill/>
        </p:spPr>
        <p:txBody>
          <a:bodyPr wrap="none" rtlCol="0">
            <a:spAutoFit/>
          </a:bodyPr>
          <a:lstStyle/>
          <a:p>
            <a:r>
              <a:rPr kumimoji="1" lang="ja-JP" altLang="en-US" b="1" dirty="0"/>
              <a:t>○出し方の注意○</a:t>
            </a:r>
          </a:p>
        </p:txBody>
      </p:sp>
      <p:sp>
        <p:nvSpPr>
          <p:cNvPr id="36" name="テキスト ボックス 35">
            <a:extLst>
              <a:ext uri="{FF2B5EF4-FFF2-40B4-BE49-F238E27FC236}">
                <a16:creationId xmlns:a16="http://schemas.microsoft.com/office/drawing/2014/main" id="{17E2024A-4D1B-4353-9139-EA854F107EE9}"/>
              </a:ext>
            </a:extLst>
          </p:cNvPr>
          <p:cNvSpPr txBox="1"/>
          <p:nvPr/>
        </p:nvSpPr>
        <p:spPr>
          <a:xfrm>
            <a:off x="794181" y="6381400"/>
            <a:ext cx="5563439" cy="891719"/>
          </a:xfrm>
          <a:prstGeom prst="rect">
            <a:avLst/>
          </a:prstGeom>
          <a:noFill/>
        </p:spPr>
        <p:txBody>
          <a:bodyPr wrap="square" rtlCol="0">
            <a:spAutoFit/>
          </a:bodyPr>
          <a:lstStyle/>
          <a:p>
            <a:pPr indent="-457200">
              <a:lnSpc>
                <a:spcPct val="150000"/>
              </a:lnSpc>
            </a:pPr>
            <a:r>
              <a:rPr kumimoji="1" lang="ja-JP" altLang="en-US" sz="1200" dirty="0"/>
              <a:t>①　</a:t>
            </a:r>
            <a:r>
              <a:rPr kumimoji="1" lang="ja-JP" altLang="en-US" sz="1200" b="1" u="wavyHeavy" dirty="0">
                <a:uFill>
                  <a:solidFill>
                    <a:srgbClr val="FF0000"/>
                  </a:solidFill>
                </a:uFill>
              </a:rPr>
              <a:t>刃物類は収集の際危険ですので、必ず新聞紙などで包んで中身が見える袋に</a:t>
            </a:r>
            <a:endParaRPr kumimoji="1" lang="en-US" altLang="ja-JP" sz="1200" b="1" u="wavyHeavy" dirty="0">
              <a:uFill>
                <a:solidFill>
                  <a:srgbClr val="FF0000"/>
                </a:solidFill>
              </a:uFill>
            </a:endParaRPr>
          </a:p>
          <a:p>
            <a:pPr indent="-457200">
              <a:lnSpc>
                <a:spcPct val="150000"/>
              </a:lnSpc>
            </a:pPr>
            <a:r>
              <a:rPr lang="ja-JP" altLang="en-US" sz="1200" b="1" dirty="0">
                <a:uFill>
                  <a:solidFill>
                    <a:srgbClr val="FF0000"/>
                  </a:solidFill>
                </a:uFill>
              </a:rPr>
              <a:t>　 　 </a:t>
            </a:r>
            <a:r>
              <a:rPr kumimoji="1" lang="ja-JP" altLang="en-US" sz="1200" b="1" u="wavyHeavy" dirty="0">
                <a:uFill>
                  <a:solidFill>
                    <a:srgbClr val="FF0000"/>
                  </a:solidFill>
                </a:uFill>
              </a:rPr>
              <a:t>入れて出してください。</a:t>
            </a:r>
            <a:endParaRPr lang="en-US" altLang="ja-JP" sz="1200" b="1" u="wavyHeavy" dirty="0">
              <a:uFill>
                <a:solidFill>
                  <a:srgbClr val="FF0000"/>
                </a:solidFill>
              </a:uFill>
            </a:endParaRPr>
          </a:p>
          <a:p>
            <a:pPr indent="-457200">
              <a:lnSpc>
                <a:spcPct val="150000"/>
              </a:lnSpc>
            </a:pPr>
            <a:r>
              <a:rPr lang="ja-JP" altLang="en-US" sz="1200" dirty="0"/>
              <a:t>②　スプレー缶は</a:t>
            </a:r>
            <a:r>
              <a:rPr lang="ja-JP" altLang="en-US" sz="1200" b="1" dirty="0"/>
              <a:t>完全に使い切り</a:t>
            </a:r>
            <a:r>
              <a:rPr lang="ja-JP" altLang="en-US" sz="1200" dirty="0"/>
              <a:t>キャップ等をはずして</a:t>
            </a:r>
            <a:r>
              <a:rPr lang="ja-JP" altLang="en-US" sz="1200" b="1" u="wavyHeavy" dirty="0">
                <a:uFill>
                  <a:solidFill>
                    <a:srgbClr val="FF0000"/>
                  </a:solidFill>
                </a:uFill>
              </a:rPr>
              <a:t>穴をあけずに出してください。</a:t>
            </a:r>
            <a:endParaRPr lang="en-US" altLang="ja-JP" sz="1200" b="1" u="wavyHeavy" dirty="0">
              <a:uFill>
                <a:solidFill>
                  <a:srgbClr val="FF0000"/>
                </a:solidFill>
              </a:uFill>
            </a:endParaRPr>
          </a:p>
        </p:txBody>
      </p:sp>
      <p:sp>
        <p:nvSpPr>
          <p:cNvPr id="21" name="テキスト ボックス 20">
            <a:extLst>
              <a:ext uri="{FF2B5EF4-FFF2-40B4-BE49-F238E27FC236}">
                <a16:creationId xmlns:a16="http://schemas.microsoft.com/office/drawing/2014/main" id="{0E9C3215-3ACD-4409-BB92-8F8EFD029D00}"/>
              </a:ext>
            </a:extLst>
          </p:cNvPr>
          <p:cNvSpPr txBox="1"/>
          <p:nvPr/>
        </p:nvSpPr>
        <p:spPr>
          <a:xfrm>
            <a:off x="2672397" y="1236450"/>
            <a:ext cx="1548822" cy="369332"/>
          </a:xfrm>
          <a:prstGeom prst="rect">
            <a:avLst/>
          </a:prstGeom>
          <a:noFill/>
        </p:spPr>
        <p:txBody>
          <a:bodyPr wrap="none" rtlCol="0">
            <a:spAutoFit/>
          </a:bodyPr>
          <a:lstStyle/>
          <a:p>
            <a:r>
              <a:rPr kumimoji="1" lang="ja-JP" altLang="en-US" b="1" dirty="0"/>
              <a:t>第１・第３水曜</a:t>
            </a:r>
          </a:p>
        </p:txBody>
      </p:sp>
      <p:pic>
        <p:nvPicPr>
          <p:cNvPr id="28" name="図 27">
            <a:extLst>
              <a:ext uri="{FF2B5EF4-FFF2-40B4-BE49-F238E27FC236}">
                <a16:creationId xmlns:a16="http://schemas.microsoft.com/office/drawing/2014/main" id="{46FA7813-17E4-4E92-8537-436FB3DBD47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57043" y="3792496"/>
            <a:ext cx="1382377" cy="1251051"/>
          </a:xfrm>
          <a:prstGeom prst="rect">
            <a:avLst/>
          </a:prstGeom>
        </p:spPr>
      </p:pic>
      <p:pic>
        <p:nvPicPr>
          <p:cNvPr id="32" name="図 31">
            <a:extLst>
              <a:ext uri="{FF2B5EF4-FFF2-40B4-BE49-F238E27FC236}">
                <a16:creationId xmlns:a16="http://schemas.microsoft.com/office/drawing/2014/main" id="{984805DA-EFE2-488A-81F0-3064C7328B1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796247" y="3835168"/>
            <a:ext cx="1242240" cy="1251051"/>
          </a:xfrm>
          <a:prstGeom prst="rect">
            <a:avLst/>
          </a:prstGeom>
        </p:spPr>
      </p:pic>
      <p:graphicFrame>
        <p:nvGraphicFramePr>
          <p:cNvPr id="33" name="表 11">
            <a:extLst>
              <a:ext uri="{FF2B5EF4-FFF2-40B4-BE49-F238E27FC236}">
                <a16:creationId xmlns:a16="http://schemas.microsoft.com/office/drawing/2014/main" id="{42B88653-C2EE-44F0-B876-07163320D31E}"/>
              </a:ext>
            </a:extLst>
          </p:cNvPr>
          <p:cNvGraphicFramePr>
            <a:graphicFrameLocks noGrp="1"/>
          </p:cNvGraphicFramePr>
          <p:nvPr>
            <p:extLst>
              <p:ext uri="{D42A27DB-BD31-4B8C-83A1-F6EECF244321}">
                <p14:modId xmlns:p14="http://schemas.microsoft.com/office/powerpoint/2010/main" val="4054445479"/>
              </p:ext>
            </p:extLst>
          </p:nvPr>
        </p:nvGraphicFramePr>
        <p:xfrm>
          <a:off x="643128" y="1929384"/>
          <a:ext cx="1514899" cy="1483360"/>
        </p:xfrm>
        <a:graphic>
          <a:graphicData uri="http://schemas.openxmlformats.org/drawingml/2006/table">
            <a:tbl>
              <a:tblPr firstRow="1" bandRow="1">
                <a:tableStyleId>{00A15C55-8517-42AA-B614-E9B94910E393}</a:tableStyleId>
              </a:tblPr>
              <a:tblGrid>
                <a:gridCol w="1514899">
                  <a:extLst>
                    <a:ext uri="{9D8B030D-6E8A-4147-A177-3AD203B41FA5}">
                      <a16:colId xmlns:a16="http://schemas.microsoft.com/office/drawing/2014/main" val="639248187"/>
                    </a:ext>
                  </a:extLst>
                </a:gridCol>
              </a:tblGrid>
              <a:tr h="370840">
                <a:tc>
                  <a:txBody>
                    <a:bodyPr/>
                    <a:lstStyle/>
                    <a:p>
                      <a:pPr algn="ctr">
                        <a:lnSpc>
                          <a:spcPct val="150000"/>
                        </a:lnSpc>
                      </a:pPr>
                      <a:r>
                        <a:rPr kumimoji="1" lang="ja-JP" altLang="en-US" sz="1200" dirty="0">
                          <a:solidFill>
                            <a:schemeClr val="tx1"/>
                          </a:solidFill>
                        </a:rPr>
                        <a:t>種　　　　　類</a:t>
                      </a:r>
                    </a:p>
                  </a:txBody>
                  <a:tcPr/>
                </a:tc>
                <a:extLst>
                  <a:ext uri="{0D108BD9-81ED-4DB2-BD59-A6C34878D82A}">
                    <a16:rowId xmlns:a16="http://schemas.microsoft.com/office/drawing/2014/main" val="1982799538"/>
                  </a:ext>
                </a:extLst>
              </a:tr>
              <a:tr h="370840">
                <a:tc>
                  <a:txBody>
                    <a:bodyPr/>
                    <a:lstStyle/>
                    <a:p>
                      <a:pPr algn="dist">
                        <a:lnSpc>
                          <a:spcPts val="2000"/>
                        </a:lnSpc>
                      </a:pPr>
                      <a:r>
                        <a:rPr kumimoji="1" lang="ja-JP" altLang="en-US" sz="1200" dirty="0"/>
                        <a:t>金属類</a:t>
                      </a:r>
                    </a:p>
                  </a:txBody>
                  <a:tcPr/>
                </a:tc>
                <a:extLst>
                  <a:ext uri="{0D108BD9-81ED-4DB2-BD59-A6C34878D82A}">
                    <a16:rowId xmlns:a16="http://schemas.microsoft.com/office/drawing/2014/main" val="1890316902"/>
                  </a:ext>
                </a:extLst>
              </a:tr>
              <a:tr h="370840">
                <a:tc>
                  <a:txBody>
                    <a:bodyPr/>
                    <a:lstStyle/>
                    <a:p>
                      <a:pPr algn="dist">
                        <a:lnSpc>
                          <a:spcPts val="2000"/>
                        </a:lnSpc>
                      </a:pPr>
                      <a:r>
                        <a:rPr kumimoji="1" lang="ja-JP" altLang="en-US" sz="1200" dirty="0"/>
                        <a:t>スプレー缶</a:t>
                      </a:r>
                    </a:p>
                  </a:txBody>
                  <a:tcPr/>
                </a:tc>
                <a:extLst>
                  <a:ext uri="{0D108BD9-81ED-4DB2-BD59-A6C34878D82A}">
                    <a16:rowId xmlns:a16="http://schemas.microsoft.com/office/drawing/2014/main" val="824320825"/>
                  </a:ext>
                </a:extLst>
              </a:tr>
              <a:tr h="370840">
                <a:tc>
                  <a:txBody>
                    <a:bodyPr/>
                    <a:lstStyle/>
                    <a:p>
                      <a:pPr algn="dist">
                        <a:lnSpc>
                          <a:spcPts val="2000"/>
                        </a:lnSpc>
                      </a:pPr>
                      <a:r>
                        <a:rPr kumimoji="1" lang="ja-JP" altLang="en-US" sz="1200" dirty="0"/>
                        <a:t>刃物類</a:t>
                      </a:r>
                    </a:p>
                  </a:txBody>
                  <a:tcPr/>
                </a:tc>
                <a:extLst>
                  <a:ext uri="{0D108BD9-81ED-4DB2-BD59-A6C34878D82A}">
                    <a16:rowId xmlns:a16="http://schemas.microsoft.com/office/drawing/2014/main" val="606033782"/>
                  </a:ext>
                </a:extLst>
              </a:tr>
            </a:tbl>
          </a:graphicData>
        </a:graphic>
      </p:graphicFrame>
      <p:graphicFrame>
        <p:nvGraphicFramePr>
          <p:cNvPr id="37" name="表 13">
            <a:extLst>
              <a:ext uri="{FF2B5EF4-FFF2-40B4-BE49-F238E27FC236}">
                <a16:creationId xmlns:a16="http://schemas.microsoft.com/office/drawing/2014/main" id="{5102C245-420F-46FB-9569-8F0C8290083A}"/>
              </a:ext>
            </a:extLst>
          </p:cNvPr>
          <p:cNvGraphicFramePr>
            <a:graphicFrameLocks noGrp="1"/>
          </p:cNvGraphicFramePr>
          <p:nvPr>
            <p:extLst>
              <p:ext uri="{D42A27DB-BD31-4B8C-83A1-F6EECF244321}">
                <p14:modId xmlns:p14="http://schemas.microsoft.com/office/powerpoint/2010/main" val="2961695531"/>
              </p:ext>
            </p:extLst>
          </p:nvPr>
        </p:nvGraphicFramePr>
        <p:xfrm>
          <a:off x="2167128" y="1929384"/>
          <a:ext cx="4087368" cy="1483360"/>
        </p:xfrm>
        <a:graphic>
          <a:graphicData uri="http://schemas.openxmlformats.org/drawingml/2006/table">
            <a:tbl>
              <a:tblPr firstRow="1" bandRow="1">
                <a:tableStyleId>{00A15C55-8517-42AA-B614-E9B94910E393}</a:tableStyleId>
              </a:tblPr>
              <a:tblGrid>
                <a:gridCol w="4087368">
                  <a:extLst>
                    <a:ext uri="{9D8B030D-6E8A-4147-A177-3AD203B41FA5}">
                      <a16:colId xmlns:a16="http://schemas.microsoft.com/office/drawing/2014/main" val="902237735"/>
                    </a:ext>
                  </a:extLst>
                </a:gridCol>
              </a:tblGrid>
              <a:tr h="370840">
                <a:tc>
                  <a:txBody>
                    <a:bodyPr/>
                    <a:lstStyle/>
                    <a:p>
                      <a:pPr algn="ctr">
                        <a:lnSpc>
                          <a:spcPct val="150000"/>
                        </a:lnSpc>
                      </a:pPr>
                      <a:r>
                        <a:rPr kumimoji="1" lang="ja-JP" altLang="en-US" sz="1200" dirty="0">
                          <a:solidFill>
                            <a:schemeClr val="tx1"/>
                          </a:solidFill>
                        </a:rPr>
                        <a:t>主　　　な　　　製　　　品</a:t>
                      </a:r>
                    </a:p>
                  </a:txBody>
                  <a:tcPr/>
                </a:tc>
                <a:extLst>
                  <a:ext uri="{0D108BD9-81ED-4DB2-BD59-A6C34878D82A}">
                    <a16:rowId xmlns:a16="http://schemas.microsoft.com/office/drawing/2014/main" val="3531170335"/>
                  </a:ext>
                </a:extLst>
              </a:tr>
              <a:tr h="370840">
                <a:tc>
                  <a:txBody>
                    <a:bodyPr/>
                    <a:lstStyle/>
                    <a:p>
                      <a:pPr algn="l">
                        <a:lnSpc>
                          <a:spcPts val="2000"/>
                        </a:lnSpc>
                      </a:pPr>
                      <a:r>
                        <a:rPr kumimoji="1" lang="ja-JP" altLang="en-US" sz="1200" dirty="0"/>
                        <a:t>やかん、なべ、缶詰・びん飲料のふた、針金　など</a:t>
                      </a:r>
                    </a:p>
                  </a:txBody>
                  <a:tcPr/>
                </a:tc>
                <a:extLst>
                  <a:ext uri="{0D108BD9-81ED-4DB2-BD59-A6C34878D82A}">
                    <a16:rowId xmlns:a16="http://schemas.microsoft.com/office/drawing/2014/main" val="899452475"/>
                  </a:ext>
                </a:extLst>
              </a:tr>
              <a:tr h="370840">
                <a:tc>
                  <a:txBody>
                    <a:bodyPr/>
                    <a:lstStyle/>
                    <a:p>
                      <a:pPr algn="l">
                        <a:lnSpc>
                          <a:spcPts val="2000"/>
                        </a:lnSpc>
                      </a:pPr>
                      <a:r>
                        <a:rPr kumimoji="1" lang="ja-JP" altLang="en-US" sz="1200" dirty="0"/>
                        <a:t>整髪料スプレー、塗料スプレー、家庭用カセットボンベ　など</a:t>
                      </a:r>
                    </a:p>
                  </a:txBody>
                  <a:tcPr/>
                </a:tc>
                <a:extLst>
                  <a:ext uri="{0D108BD9-81ED-4DB2-BD59-A6C34878D82A}">
                    <a16:rowId xmlns:a16="http://schemas.microsoft.com/office/drawing/2014/main" val="744561982"/>
                  </a:ext>
                </a:extLst>
              </a:tr>
              <a:tr h="370840">
                <a:tc>
                  <a:txBody>
                    <a:bodyPr/>
                    <a:lstStyle/>
                    <a:p>
                      <a:pPr algn="l">
                        <a:lnSpc>
                          <a:spcPts val="2000"/>
                        </a:lnSpc>
                      </a:pPr>
                      <a:r>
                        <a:rPr kumimoji="1" lang="ja-JP" altLang="en-US" sz="1200" dirty="0"/>
                        <a:t>包丁、はさみ　など</a:t>
                      </a:r>
                    </a:p>
                  </a:txBody>
                  <a:tcPr/>
                </a:tc>
                <a:extLst>
                  <a:ext uri="{0D108BD9-81ED-4DB2-BD59-A6C34878D82A}">
                    <a16:rowId xmlns:a16="http://schemas.microsoft.com/office/drawing/2014/main" val="3489612558"/>
                  </a:ext>
                </a:extLst>
              </a:tr>
            </a:tbl>
          </a:graphicData>
        </a:graphic>
      </p:graphicFrame>
      <p:grpSp>
        <p:nvGrpSpPr>
          <p:cNvPr id="38" name="グループ化 37">
            <a:extLst>
              <a:ext uri="{FF2B5EF4-FFF2-40B4-BE49-F238E27FC236}">
                <a16:creationId xmlns:a16="http://schemas.microsoft.com/office/drawing/2014/main" id="{51341945-9F68-4DF8-8702-F1FC8848129F}"/>
              </a:ext>
            </a:extLst>
          </p:cNvPr>
          <p:cNvGrpSpPr/>
          <p:nvPr/>
        </p:nvGrpSpPr>
        <p:grpSpPr>
          <a:xfrm>
            <a:off x="806991" y="7581458"/>
            <a:ext cx="651327" cy="1307317"/>
            <a:chOff x="722670" y="8070034"/>
            <a:chExt cx="651327" cy="1307317"/>
          </a:xfrm>
        </p:grpSpPr>
        <p:pic>
          <p:nvPicPr>
            <p:cNvPr id="39" name="図 38">
              <a:extLst>
                <a:ext uri="{FF2B5EF4-FFF2-40B4-BE49-F238E27FC236}">
                  <a16:creationId xmlns:a16="http://schemas.microsoft.com/office/drawing/2014/main" id="{C3A6888B-1828-4643-AB5A-094AA5FB5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942" y="8070034"/>
              <a:ext cx="649055" cy="653658"/>
            </a:xfrm>
            <a:prstGeom prst="rect">
              <a:avLst/>
            </a:prstGeom>
          </p:spPr>
        </p:pic>
        <p:pic>
          <p:nvPicPr>
            <p:cNvPr id="40" name="図 39">
              <a:extLst>
                <a:ext uri="{FF2B5EF4-FFF2-40B4-BE49-F238E27FC236}">
                  <a16:creationId xmlns:a16="http://schemas.microsoft.com/office/drawing/2014/main" id="{760DE40F-F3A5-4294-ABDC-E6BE335178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670" y="8723692"/>
              <a:ext cx="649056" cy="653659"/>
            </a:xfrm>
            <a:prstGeom prst="rect">
              <a:avLst/>
            </a:prstGeom>
          </p:spPr>
        </p:pic>
      </p:grpSp>
      <p:pic>
        <p:nvPicPr>
          <p:cNvPr id="41" name="図 40">
            <a:extLst>
              <a:ext uri="{FF2B5EF4-FFF2-40B4-BE49-F238E27FC236}">
                <a16:creationId xmlns:a16="http://schemas.microsoft.com/office/drawing/2014/main" id="{B1BEE142-A899-4103-B9A6-1928F484C6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4297" y="7613289"/>
            <a:ext cx="960308" cy="1275486"/>
          </a:xfrm>
          <a:prstGeom prst="rect">
            <a:avLst/>
          </a:prstGeom>
        </p:spPr>
      </p:pic>
      <p:grpSp>
        <p:nvGrpSpPr>
          <p:cNvPr id="42" name="グループ化 41">
            <a:extLst>
              <a:ext uri="{FF2B5EF4-FFF2-40B4-BE49-F238E27FC236}">
                <a16:creationId xmlns:a16="http://schemas.microsoft.com/office/drawing/2014/main" id="{BCD62857-9BA9-448F-A2F1-06C64B4AED1D}"/>
              </a:ext>
            </a:extLst>
          </p:cNvPr>
          <p:cNvGrpSpPr/>
          <p:nvPr/>
        </p:nvGrpSpPr>
        <p:grpSpPr>
          <a:xfrm>
            <a:off x="4938254" y="7585889"/>
            <a:ext cx="1280385" cy="1298453"/>
            <a:chOff x="5133975" y="7848429"/>
            <a:chExt cx="1362075" cy="1381296"/>
          </a:xfrm>
        </p:grpSpPr>
        <p:pic>
          <p:nvPicPr>
            <p:cNvPr id="43" name="図 42">
              <a:extLst>
                <a:ext uri="{FF2B5EF4-FFF2-40B4-BE49-F238E27FC236}">
                  <a16:creationId xmlns:a16="http://schemas.microsoft.com/office/drawing/2014/main" id="{66894860-E446-404D-BC1A-9D25A053FF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2948" y="8300793"/>
              <a:ext cx="649055" cy="653658"/>
            </a:xfrm>
            <a:prstGeom prst="rect">
              <a:avLst/>
            </a:prstGeom>
          </p:spPr>
        </p:pic>
        <p:sp>
          <p:nvSpPr>
            <p:cNvPr id="44" name="フリーフォーム 10">
              <a:extLst>
                <a:ext uri="{FF2B5EF4-FFF2-40B4-BE49-F238E27FC236}">
                  <a16:creationId xmlns:a16="http://schemas.microsoft.com/office/drawing/2014/main" id="{4635520F-C682-42C5-BED0-CA47930C5066}"/>
                </a:ext>
              </a:extLst>
            </p:cNvPr>
            <p:cNvSpPr/>
            <p:nvPr/>
          </p:nvSpPr>
          <p:spPr>
            <a:xfrm>
              <a:off x="5133975" y="7848429"/>
              <a:ext cx="1362075" cy="1381296"/>
            </a:xfrm>
            <a:custGeom>
              <a:avLst/>
              <a:gdLst>
                <a:gd name="connsiteX0" fmla="*/ 495300 w 1362075"/>
                <a:gd name="connsiteY0" fmla="*/ 162096 h 1381296"/>
                <a:gd name="connsiteX1" fmla="*/ 466725 w 1362075"/>
                <a:gd name="connsiteY1" fmla="*/ 114471 h 1381296"/>
                <a:gd name="connsiteX2" fmla="*/ 438150 w 1362075"/>
                <a:gd name="connsiteY2" fmla="*/ 95421 h 1381296"/>
                <a:gd name="connsiteX3" fmla="*/ 409575 w 1362075"/>
                <a:gd name="connsiteY3" fmla="*/ 38271 h 1381296"/>
                <a:gd name="connsiteX4" fmla="*/ 428625 w 1362075"/>
                <a:gd name="connsiteY4" fmla="*/ 9696 h 1381296"/>
                <a:gd name="connsiteX5" fmla="*/ 628650 w 1362075"/>
                <a:gd name="connsiteY5" fmla="*/ 9696 h 1381296"/>
                <a:gd name="connsiteX6" fmla="*/ 657225 w 1362075"/>
                <a:gd name="connsiteY6" fmla="*/ 19221 h 1381296"/>
                <a:gd name="connsiteX7" fmla="*/ 666750 w 1362075"/>
                <a:gd name="connsiteY7" fmla="*/ 76371 h 1381296"/>
                <a:gd name="connsiteX8" fmla="*/ 638175 w 1362075"/>
                <a:gd name="connsiteY8" fmla="*/ 85896 h 1381296"/>
                <a:gd name="connsiteX9" fmla="*/ 590550 w 1362075"/>
                <a:gd name="connsiteY9" fmla="*/ 95421 h 1381296"/>
                <a:gd name="connsiteX10" fmla="*/ 523875 w 1362075"/>
                <a:gd name="connsiteY10" fmla="*/ 114471 h 1381296"/>
                <a:gd name="connsiteX11" fmla="*/ 504825 w 1362075"/>
                <a:gd name="connsiteY11" fmla="*/ 143046 h 1381296"/>
                <a:gd name="connsiteX12" fmla="*/ 447675 w 1362075"/>
                <a:gd name="connsiteY12" fmla="*/ 162096 h 1381296"/>
                <a:gd name="connsiteX13" fmla="*/ 438150 w 1362075"/>
                <a:gd name="connsiteY13" fmla="*/ 190671 h 1381296"/>
                <a:gd name="connsiteX14" fmla="*/ 495300 w 1362075"/>
                <a:gd name="connsiteY14" fmla="*/ 219246 h 1381296"/>
                <a:gd name="connsiteX15" fmla="*/ 571500 w 1362075"/>
                <a:gd name="connsiteY15" fmla="*/ 209721 h 1381296"/>
                <a:gd name="connsiteX16" fmla="*/ 542925 w 1362075"/>
                <a:gd name="connsiteY16" fmla="*/ 190671 h 1381296"/>
                <a:gd name="connsiteX17" fmla="*/ 371475 w 1362075"/>
                <a:gd name="connsiteY17" fmla="*/ 200196 h 1381296"/>
                <a:gd name="connsiteX18" fmla="*/ 266700 w 1362075"/>
                <a:gd name="connsiteY18" fmla="*/ 228771 h 1381296"/>
                <a:gd name="connsiteX19" fmla="*/ 238125 w 1362075"/>
                <a:gd name="connsiteY19" fmla="*/ 238296 h 1381296"/>
                <a:gd name="connsiteX20" fmla="*/ 209550 w 1362075"/>
                <a:gd name="connsiteY20" fmla="*/ 247821 h 1381296"/>
                <a:gd name="connsiteX21" fmla="*/ 171450 w 1362075"/>
                <a:gd name="connsiteY21" fmla="*/ 266871 h 1381296"/>
                <a:gd name="connsiteX22" fmla="*/ 114300 w 1362075"/>
                <a:gd name="connsiteY22" fmla="*/ 304971 h 1381296"/>
                <a:gd name="connsiteX23" fmla="*/ 85725 w 1362075"/>
                <a:gd name="connsiteY23" fmla="*/ 333546 h 1381296"/>
                <a:gd name="connsiteX24" fmla="*/ 47625 w 1362075"/>
                <a:gd name="connsiteY24" fmla="*/ 390696 h 1381296"/>
                <a:gd name="connsiteX25" fmla="*/ 38100 w 1362075"/>
                <a:gd name="connsiteY25" fmla="*/ 533571 h 1381296"/>
                <a:gd name="connsiteX26" fmla="*/ 28575 w 1362075"/>
                <a:gd name="connsiteY26" fmla="*/ 562146 h 1381296"/>
                <a:gd name="connsiteX27" fmla="*/ 9525 w 1362075"/>
                <a:gd name="connsiteY27" fmla="*/ 800271 h 1381296"/>
                <a:gd name="connsiteX28" fmla="*/ 0 w 1362075"/>
                <a:gd name="connsiteY28" fmla="*/ 838371 h 1381296"/>
                <a:gd name="connsiteX29" fmla="*/ 19050 w 1362075"/>
                <a:gd name="connsiteY29" fmla="*/ 981246 h 1381296"/>
                <a:gd name="connsiteX30" fmla="*/ 28575 w 1362075"/>
                <a:gd name="connsiteY30" fmla="*/ 1028871 h 1381296"/>
                <a:gd name="connsiteX31" fmla="*/ 38100 w 1362075"/>
                <a:gd name="connsiteY31" fmla="*/ 1057446 h 1381296"/>
                <a:gd name="connsiteX32" fmla="*/ 47625 w 1362075"/>
                <a:gd name="connsiteY32" fmla="*/ 1095546 h 1381296"/>
                <a:gd name="connsiteX33" fmla="*/ 95250 w 1362075"/>
                <a:gd name="connsiteY33" fmla="*/ 1143171 h 1381296"/>
                <a:gd name="connsiteX34" fmla="*/ 180975 w 1362075"/>
                <a:gd name="connsiteY34" fmla="*/ 1219371 h 1381296"/>
                <a:gd name="connsiteX35" fmla="*/ 209550 w 1362075"/>
                <a:gd name="connsiteY35" fmla="*/ 1228896 h 1381296"/>
                <a:gd name="connsiteX36" fmla="*/ 266700 w 1362075"/>
                <a:gd name="connsiteY36" fmla="*/ 1266996 h 1381296"/>
                <a:gd name="connsiteX37" fmla="*/ 342900 w 1362075"/>
                <a:gd name="connsiteY37" fmla="*/ 1305096 h 1381296"/>
                <a:gd name="connsiteX38" fmla="*/ 419100 w 1362075"/>
                <a:gd name="connsiteY38" fmla="*/ 1324146 h 1381296"/>
                <a:gd name="connsiteX39" fmla="*/ 523875 w 1362075"/>
                <a:gd name="connsiteY39" fmla="*/ 1352721 h 1381296"/>
                <a:gd name="connsiteX40" fmla="*/ 552450 w 1362075"/>
                <a:gd name="connsiteY40" fmla="*/ 1362246 h 1381296"/>
                <a:gd name="connsiteX41" fmla="*/ 733425 w 1362075"/>
                <a:gd name="connsiteY41" fmla="*/ 1381296 h 1381296"/>
                <a:gd name="connsiteX42" fmla="*/ 962025 w 1362075"/>
                <a:gd name="connsiteY42" fmla="*/ 1352721 h 1381296"/>
                <a:gd name="connsiteX43" fmla="*/ 1057275 w 1362075"/>
                <a:gd name="connsiteY43" fmla="*/ 1333671 h 1381296"/>
                <a:gd name="connsiteX44" fmla="*/ 1104900 w 1362075"/>
                <a:gd name="connsiteY44" fmla="*/ 1324146 h 1381296"/>
                <a:gd name="connsiteX45" fmla="*/ 1171575 w 1362075"/>
                <a:gd name="connsiteY45" fmla="*/ 1286046 h 1381296"/>
                <a:gd name="connsiteX46" fmla="*/ 1266825 w 1362075"/>
                <a:gd name="connsiteY46" fmla="*/ 1181271 h 1381296"/>
                <a:gd name="connsiteX47" fmla="*/ 1323975 w 1362075"/>
                <a:gd name="connsiteY47" fmla="*/ 1105071 h 1381296"/>
                <a:gd name="connsiteX48" fmla="*/ 1352550 w 1362075"/>
                <a:gd name="connsiteY48" fmla="*/ 1028871 h 1381296"/>
                <a:gd name="connsiteX49" fmla="*/ 1362075 w 1362075"/>
                <a:gd name="connsiteY49" fmla="*/ 971721 h 1381296"/>
                <a:gd name="connsiteX50" fmla="*/ 1352550 w 1362075"/>
                <a:gd name="connsiteY50" fmla="*/ 676446 h 1381296"/>
                <a:gd name="connsiteX51" fmla="*/ 1343025 w 1362075"/>
                <a:gd name="connsiteY51" fmla="*/ 647871 h 1381296"/>
                <a:gd name="connsiteX52" fmla="*/ 1314450 w 1362075"/>
                <a:gd name="connsiteY52" fmla="*/ 609771 h 1381296"/>
                <a:gd name="connsiteX53" fmla="*/ 1276350 w 1362075"/>
                <a:gd name="connsiteY53" fmla="*/ 552621 h 1381296"/>
                <a:gd name="connsiteX54" fmla="*/ 1257300 w 1362075"/>
                <a:gd name="connsiteY54" fmla="*/ 524046 h 1381296"/>
                <a:gd name="connsiteX55" fmla="*/ 1238250 w 1362075"/>
                <a:gd name="connsiteY55" fmla="*/ 495471 h 1381296"/>
                <a:gd name="connsiteX56" fmla="*/ 1181100 w 1362075"/>
                <a:gd name="connsiteY56" fmla="*/ 457371 h 1381296"/>
                <a:gd name="connsiteX57" fmla="*/ 1152525 w 1362075"/>
                <a:gd name="connsiteY57" fmla="*/ 438321 h 1381296"/>
                <a:gd name="connsiteX58" fmla="*/ 1114425 w 1362075"/>
                <a:gd name="connsiteY58" fmla="*/ 419271 h 1381296"/>
                <a:gd name="connsiteX59" fmla="*/ 1057275 w 1362075"/>
                <a:gd name="connsiteY59" fmla="*/ 381171 h 1381296"/>
                <a:gd name="connsiteX60" fmla="*/ 952500 w 1362075"/>
                <a:gd name="connsiteY60" fmla="*/ 333546 h 1381296"/>
                <a:gd name="connsiteX61" fmla="*/ 895350 w 1362075"/>
                <a:gd name="connsiteY61" fmla="*/ 285921 h 1381296"/>
                <a:gd name="connsiteX62" fmla="*/ 809625 w 1362075"/>
                <a:gd name="connsiteY62" fmla="*/ 257346 h 1381296"/>
                <a:gd name="connsiteX63" fmla="*/ 723900 w 1362075"/>
                <a:gd name="connsiteY63" fmla="*/ 228771 h 1381296"/>
                <a:gd name="connsiteX64" fmla="*/ 695325 w 1362075"/>
                <a:gd name="connsiteY64" fmla="*/ 219246 h 1381296"/>
                <a:gd name="connsiteX65" fmla="*/ 609600 w 1362075"/>
                <a:gd name="connsiteY65" fmla="*/ 219246 h 13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62075" h="1381296">
                  <a:moveTo>
                    <a:pt x="495300" y="162096"/>
                  </a:moveTo>
                  <a:cubicBezTo>
                    <a:pt x="485775" y="146221"/>
                    <a:pt x="478773" y="128527"/>
                    <a:pt x="466725" y="114471"/>
                  </a:cubicBezTo>
                  <a:cubicBezTo>
                    <a:pt x="459275" y="105779"/>
                    <a:pt x="446245" y="103516"/>
                    <a:pt x="438150" y="95421"/>
                  </a:cubicBezTo>
                  <a:cubicBezTo>
                    <a:pt x="419686" y="76957"/>
                    <a:pt x="417322" y="61512"/>
                    <a:pt x="409575" y="38271"/>
                  </a:cubicBezTo>
                  <a:cubicBezTo>
                    <a:pt x="415925" y="28746"/>
                    <a:pt x="418386" y="14816"/>
                    <a:pt x="428625" y="9696"/>
                  </a:cubicBezTo>
                  <a:cubicBezTo>
                    <a:pt x="471544" y="-11763"/>
                    <a:pt x="618036" y="8988"/>
                    <a:pt x="628650" y="9696"/>
                  </a:cubicBezTo>
                  <a:cubicBezTo>
                    <a:pt x="638175" y="12871"/>
                    <a:pt x="649385" y="12949"/>
                    <a:pt x="657225" y="19221"/>
                  </a:cubicBezTo>
                  <a:cubicBezTo>
                    <a:pt x="674766" y="33253"/>
                    <a:pt x="686104" y="57017"/>
                    <a:pt x="666750" y="76371"/>
                  </a:cubicBezTo>
                  <a:cubicBezTo>
                    <a:pt x="659650" y="83471"/>
                    <a:pt x="647915" y="83461"/>
                    <a:pt x="638175" y="85896"/>
                  </a:cubicBezTo>
                  <a:cubicBezTo>
                    <a:pt x="622469" y="89823"/>
                    <a:pt x="606354" y="91909"/>
                    <a:pt x="590550" y="95421"/>
                  </a:cubicBezTo>
                  <a:cubicBezTo>
                    <a:pt x="554670" y="103394"/>
                    <a:pt x="555696" y="103864"/>
                    <a:pt x="523875" y="114471"/>
                  </a:cubicBezTo>
                  <a:cubicBezTo>
                    <a:pt x="517525" y="123996"/>
                    <a:pt x="514533" y="136979"/>
                    <a:pt x="504825" y="143046"/>
                  </a:cubicBezTo>
                  <a:cubicBezTo>
                    <a:pt x="487797" y="153689"/>
                    <a:pt x="447675" y="162096"/>
                    <a:pt x="447675" y="162096"/>
                  </a:cubicBezTo>
                  <a:cubicBezTo>
                    <a:pt x="444500" y="171621"/>
                    <a:pt x="434421" y="181349"/>
                    <a:pt x="438150" y="190671"/>
                  </a:cubicBezTo>
                  <a:cubicBezTo>
                    <a:pt x="443831" y="204874"/>
                    <a:pt x="483271" y="215236"/>
                    <a:pt x="495300" y="219246"/>
                  </a:cubicBezTo>
                  <a:cubicBezTo>
                    <a:pt x="520700" y="216071"/>
                    <a:pt x="549550" y="222891"/>
                    <a:pt x="571500" y="209721"/>
                  </a:cubicBezTo>
                  <a:cubicBezTo>
                    <a:pt x="581316" y="203831"/>
                    <a:pt x="554360" y="191216"/>
                    <a:pt x="542925" y="190671"/>
                  </a:cubicBezTo>
                  <a:lnTo>
                    <a:pt x="371475" y="200196"/>
                  </a:lnTo>
                  <a:cubicBezTo>
                    <a:pt x="304159" y="213659"/>
                    <a:pt x="339209" y="204601"/>
                    <a:pt x="266700" y="228771"/>
                  </a:cubicBezTo>
                  <a:lnTo>
                    <a:pt x="238125" y="238296"/>
                  </a:lnTo>
                  <a:cubicBezTo>
                    <a:pt x="228600" y="241471"/>
                    <a:pt x="218530" y="243331"/>
                    <a:pt x="209550" y="247821"/>
                  </a:cubicBezTo>
                  <a:cubicBezTo>
                    <a:pt x="196850" y="254171"/>
                    <a:pt x="183626" y="259566"/>
                    <a:pt x="171450" y="266871"/>
                  </a:cubicBezTo>
                  <a:cubicBezTo>
                    <a:pt x="151817" y="278651"/>
                    <a:pt x="130489" y="288782"/>
                    <a:pt x="114300" y="304971"/>
                  </a:cubicBezTo>
                  <a:cubicBezTo>
                    <a:pt x="104775" y="314496"/>
                    <a:pt x="93995" y="322913"/>
                    <a:pt x="85725" y="333546"/>
                  </a:cubicBezTo>
                  <a:cubicBezTo>
                    <a:pt x="71669" y="351618"/>
                    <a:pt x="47625" y="390696"/>
                    <a:pt x="47625" y="390696"/>
                  </a:cubicBezTo>
                  <a:cubicBezTo>
                    <a:pt x="44450" y="438321"/>
                    <a:pt x="43371" y="486132"/>
                    <a:pt x="38100" y="533571"/>
                  </a:cubicBezTo>
                  <a:cubicBezTo>
                    <a:pt x="36991" y="543550"/>
                    <a:pt x="29626" y="552161"/>
                    <a:pt x="28575" y="562146"/>
                  </a:cubicBezTo>
                  <a:cubicBezTo>
                    <a:pt x="15078" y="690368"/>
                    <a:pt x="25902" y="693824"/>
                    <a:pt x="9525" y="800271"/>
                  </a:cubicBezTo>
                  <a:cubicBezTo>
                    <a:pt x="7534" y="813210"/>
                    <a:pt x="3175" y="825671"/>
                    <a:pt x="0" y="838371"/>
                  </a:cubicBezTo>
                  <a:cubicBezTo>
                    <a:pt x="8627" y="916013"/>
                    <a:pt x="6834" y="914060"/>
                    <a:pt x="19050" y="981246"/>
                  </a:cubicBezTo>
                  <a:cubicBezTo>
                    <a:pt x="21946" y="997174"/>
                    <a:pt x="24648" y="1013165"/>
                    <a:pt x="28575" y="1028871"/>
                  </a:cubicBezTo>
                  <a:cubicBezTo>
                    <a:pt x="31010" y="1038611"/>
                    <a:pt x="35342" y="1047792"/>
                    <a:pt x="38100" y="1057446"/>
                  </a:cubicBezTo>
                  <a:cubicBezTo>
                    <a:pt x="41696" y="1070033"/>
                    <a:pt x="42468" y="1083514"/>
                    <a:pt x="47625" y="1095546"/>
                  </a:cubicBezTo>
                  <a:cubicBezTo>
                    <a:pt x="64233" y="1134297"/>
                    <a:pt x="65942" y="1117120"/>
                    <a:pt x="95250" y="1143171"/>
                  </a:cubicBezTo>
                  <a:cubicBezTo>
                    <a:pt x="127707" y="1172021"/>
                    <a:pt x="143916" y="1200842"/>
                    <a:pt x="180975" y="1219371"/>
                  </a:cubicBezTo>
                  <a:cubicBezTo>
                    <a:pt x="189955" y="1223861"/>
                    <a:pt x="200025" y="1225721"/>
                    <a:pt x="209550" y="1228896"/>
                  </a:cubicBezTo>
                  <a:cubicBezTo>
                    <a:pt x="257554" y="1276900"/>
                    <a:pt x="216156" y="1244021"/>
                    <a:pt x="266700" y="1266996"/>
                  </a:cubicBezTo>
                  <a:cubicBezTo>
                    <a:pt x="292553" y="1278747"/>
                    <a:pt x="315350" y="1298208"/>
                    <a:pt x="342900" y="1305096"/>
                  </a:cubicBezTo>
                  <a:lnTo>
                    <a:pt x="419100" y="1324146"/>
                  </a:lnTo>
                  <a:cubicBezTo>
                    <a:pt x="473562" y="1360454"/>
                    <a:pt x="426055" y="1334936"/>
                    <a:pt x="523875" y="1352721"/>
                  </a:cubicBezTo>
                  <a:cubicBezTo>
                    <a:pt x="533753" y="1354517"/>
                    <a:pt x="542605" y="1360277"/>
                    <a:pt x="552450" y="1362246"/>
                  </a:cubicBezTo>
                  <a:cubicBezTo>
                    <a:pt x="605778" y="1372912"/>
                    <a:pt x="683934" y="1377172"/>
                    <a:pt x="733425" y="1381296"/>
                  </a:cubicBezTo>
                  <a:cubicBezTo>
                    <a:pt x="1000732" y="1364589"/>
                    <a:pt x="790780" y="1386970"/>
                    <a:pt x="962025" y="1352721"/>
                  </a:cubicBezTo>
                  <a:lnTo>
                    <a:pt x="1057275" y="1333671"/>
                  </a:lnTo>
                  <a:lnTo>
                    <a:pt x="1104900" y="1324146"/>
                  </a:lnTo>
                  <a:cubicBezTo>
                    <a:pt x="1123552" y="1314820"/>
                    <a:pt x="1155120" y="1301005"/>
                    <a:pt x="1171575" y="1286046"/>
                  </a:cubicBezTo>
                  <a:cubicBezTo>
                    <a:pt x="1272234" y="1194538"/>
                    <a:pt x="1222634" y="1242033"/>
                    <a:pt x="1266825" y="1181271"/>
                  </a:cubicBezTo>
                  <a:cubicBezTo>
                    <a:pt x="1285499" y="1155594"/>
                    <a:pt x="1312183" y="1134550"/>
                    <a:pt x="1323975" y="1105071"/>
                  </a:cubicBezTo>
                  <a:cubicBezTo>
                    <a:pt x="1327683" y="1095801"/>
                    <a:pt x="1348817" y="1045669"/>
                    <a:pt x="1352550" y="1028871"/>
                  </a:cubicBezTo>
                  <a:cubicBezTo>
                    <a:pt x="1356740" y="1010018"/>
                    <a:pt x="1358900" y="990771"/>
                    <a:pt x="1362075" y="971721"/>
                  </a:cubicBezTo>
                  <a:cubicBezTo>
                    <a:pt x="1358900" y="873296"/>
                    <a:pt x="1358333" y="774752"/>
                    <a:pt x="1352550" y="676446"/>
                  </a:cubicBezTo>
                  <a:cubicBezTo>
                    <a:pt x="1351960" y="666423"/>
                    <a:pt x="1348006" y="656588"/>
                    <a:pt x="1343025" y="647871"/>
                  </a:cubicBezTo>
                  <a:cubicBezTo>
                    <a:pt x="1335149" y="634088"/>
                    <a:pt x="1323554" y="622776"/>
                    <a:pt x="1314450" y="609771"/>
                  </a:cubicBezTo>
                  <a:cubicBezTo>
                    <a:pt x="1301320" y="591014"/>
                    <a:pt x="1289050" y="571671"/>
                    <a:pt x="1276350" y="552621"/>
                  </a:cubicBezTo>
                  <a:lnTo>
                    <a:pt x="1257300" y="524046"/>
                  </a:lnTo>
                  <a:cubicBezTo>
                    <a:pt x="1250950" y="514521"/>
                    <a:pt x="1247775" y="501821"/>
                    <a:pt x="1238250" y="495471"/>
                  </a:cubicBezTo>
                  <a:lnTo>
                    <a:pt x="1181100" y="457371"/>
                  </a:lnTo>
                  <a:cubicBezTo>
                    <a:pt x="1171575" y="451021"/>
                    <a:pt x="1162764" y="443441"/>
                    <a:pt x="1152525" y="438321"/>
                  </a:cubicBezTo>
                  <a:cubicBezTo>
                    <a:pt x="1139825" y="431971"/>
                    <a:pt x="1126601" y="426576"/>
                    <a:pt x="1114425" y="419271"/>
                  </a:cubicBezTo>
                  <a:cubicBezTo>
                    <a:pt x="1094792" y="407491"/>
                    <a:pt x="1078995" y="388411"/>
                    <a:pt x="1057275" y="381171"/>
                  </a:cubicBezTo>
                  <a:cubicBezTo>
                    <a:pt x="1024346" y="370195"/>
                    <a:pt x="973795" y="354841"/>
                    <a:pt x="952500" y="333546"/>
                  </a:cubicBezTo>
                  <a:cubicBezTo>
                    <a:pt x="934555" y="315601"/>
                    <a:pt x="919220" y="296530"/>
                    <a:pt x="895350" y="285921"/>
                  </a:cubicBezTo>
                  <a:lnTo>
                    <a:pt x="809625" y="257346"/>
                  </a:lnTo>
                  <a:lnTo>
                    <a:pt x="723900" y="228771"/>
                  </a:lnTo>
                  <a:cubicBezTo>
                    <a:pt x="714375" y="225596"/>
                    <a:pt x="705365" y="219246"/>
                    <a:pt x="695325" y="219246"/>
                  </a:cubicBezTo>
                  <a:lnTo>
                    <a:pt x="609600" y="219246"/>
                  </a:lnTo>
                </a:path>
              </a:pathLst>
            </a:custGeom>
            <a:ln w="76200"/>
          </p:spPr>
          <p:style>
            <a:lnRef idx="2">
              <a:schemeClr val="accent3"/>
            </a:lnRef>
            <a:fillRef idx="0">
              <a:schemeClr val="accent3"/>
            </a:fillRef>
            <a:effectRef idx="1">
              <a:schemeClr val="accent3"/>
            </a:effectRef>
            <a:fontRef idx="minor">
              <a:schemeClr val="tx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7148C48A-EDE2-45CF-9E9E-B41C92AA0E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213625">
              <a:off x="5643305" y="8434716"/>
              <a:ext cx="671861" cy="676626"/>
            </a:xfrm>
            <a:prstGeom prst="rect">
              <a:avLst/>
            </a:prstGeom>
          </p:spPr>
        </p:pic>
      </p:grpSp>
      <p:sp>
        <p:nvSpPr>
          <p:cNvPr id="46" name="右矢印 5">
            <a:extLst>
              <a:ext uri="{FF2B5EF4-FFF2-40B4-BE49-F238E27FC236}">
                <a16:creationId xmlns:a16="http://schemas.microsoft.com/office/drawing/2014/main" id="{088B2995-A990-466E-8C61-687901FA4D80}"/>
              </a:ext>
            </a:extLst>
          </p:cNvPr>
          <p:cNvSpPr/>
          <p:nvPr/>
        </p:nvSpPr>
        <p:spPr>
          <a:xfrm>
            <a:off x="1728137" y="8018920"/>
            <a:ext cx="619352" cy="6536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36">
            <a:extLst>
              <a:ext uri="{FF2B5EF4-FFF2-40B4-BE49-F238E27FC236}">
                <a16:creationId xmlns:a16="http://schemas.microsoft.com/office/drawing/2014/main" id="{C8651FA2-861B-4F77-A336-63B9DB731CE9}"/>
              </a:ext>
            </a:extLst>
          </p:cNvPr>
          <p:cNvSpPr/>
          <p:nvPr/>
        </p:nvSpPr>
        <p:spPr>
          <a:xfrm>
            <a:off x="4016180" y="8015146"/>
            <a:ext cx="619352" cy="6536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76">
            <a:extLst>
              <a:ext uri="{FF2B5EF4-FFF2-40B4-BE49-F238E27FC236}">
                <a16:creationId xmlns:a16="http://schemas.microsoft.com/office/drawing/2014/main" id="{586E8FB6-8F80-4E2E-B461-A89EB3B3767C}"/>
              </a:ext>
            </a:extLst>
          </p:cNvPr>
          <p:cNvSpPr/>
          <p:nvPr/>
        </p:nvSpPr>
        <p:spPr>
          <a:xfrm>
            <a:off x="5162486" y="7668494"/>
            <a:ext cx="548681" cy="111150"/>
          </a:xfrm>
          <a:custGeom>
            <a:avLst/>
            <a:gdLst>
              <a:gd name="connsiteX0" fmla="*/ 12700 w 660517"/>
              <a:gd name="connsiteY0" fmla="*/ 0 h 368300"/>
              <a:gd name="connsiteX1" fmla="*/ 0 w 660517"/>
              <a:gd name="connsiteY1" fmla="*/ 76200 h 368300"/>
              <a:gd name="connsiteX2" fmla="*/ 12700 w 660517"/>
              <a:gd name="connsiteY2" fmla="*/ 165100 h 368300"/>
              <a:gd name="connsiteX3" fmla="*/ 38100 w 660517"/>
              <a:gd name="connsiteY3" fmla="*/ 368300 h 368300"/>
              <a:gd name="connsiteX4" fmla="*/ 114300 w 660517"/>
              <a:gd name="connsiteY4" fmla="*/ 355600 h 368300"/>
              <a:gd name="connsiteX5" fmla="*/ 152400 w 660517"/>
              <a:gd name="connsiteY5" fmla="*/ 330200 h 368300"/>
              <a:gd name="connsiteX6" fmla="*/ 241300 w 660517"/>
              <a:gd name="connsiteY6" fmla="*/ 279400 h 368300"/>
              <a:gd name="connsiteX7" fmla="*/ 292100 w 660517"/>
              <a:gd name="connsiteY7" fmla="*/ 203200 h 368300"/>
              <a:gd name="connsiteX8" fmla="*/ 317500 w 660517"/>
              <a:gd name="connsiteY8" fmla="*/ 165100 h 368300"/>
              <a:gd name="connsiteX9" fmla="*/ 393700 w 660517"/>
              <a:gd name="connsiteY9" fmla="*/ 101600 h 368300"/>
              <a:gd name="connsiteX10" fmla="*/ 469900 w 660517"/>
              <a:gd name="connsiteY10" fmla="*/ 76200 h 368300"/>
              <a:gd name="connsiteX11" fmla="*/ 508000 w 660517"/>
              <a:gd name="connsiteY11" fmla="*/ 63500 h 368300"/>
              <a:gd name="connsiteX12" fmla="*/ 622300 w 660517"/>
              <a:gd name="connsiteY12" fmla="*/ 76200 h 368300"/>
              <a:gd name="connsiteX13" fmla="*/ 647700 w 660517"/>
              <a:gd name="connsiteY13" fmla="*/ 152400 h 368300"/>
              <a:gd name="connsiteX14" fmla="*/ 635000 w 660517"/>
              <a:gd name="connsiteY14" fmla="*/ 317500 h 368300"/>
              <a:gd name="connsiteX15" fmla="*/ 558800 w 660517"/>
              <a:gd name="connsiteY15" fmla="*/ 342900 h 368300"/>
              <a:gd name="connsiteX16" fmla="*/ 431800 w 660517"/>
              <a:gd name="connsiteY16" fmla="*/ 330200 h 368300"/>
              <a:gd name="connsiteX17" fmla="*/ 317500 w 660517"/>
              <a:gd name="connsiteY17" fmla="*/ 279400 h 368300"/>
              <a:gd name="connsiteX18" fmla="*/ 241300 w 660517"/>
              <a:gd name="connsiteY18" fmla="*/ 241300 h 368300"/>
              <a:gd name="connsiteX19" fmla="*/ 139700 w 660517"/>
              <a:gd name="connsiteY19" fmla="*/ 152400 h 368300"/>
              <a:gd name="connsiteX20" fmla="*/ 50800 w 660517"/>
              <a:gd name="connsiteY20" fmla="*/ 114300 h 368300"/>
              <a:gd name="connsiteX0" fmla="*/ 12700 w 660517"/>
              <a:gd name="connsiteY0" fmla="*/ 0 h 368300"/>
              <a:gd name="connsiteX1" fmla="*/ 0 w 660517"/>
              <a:gd name="connsiteY1" fmla="*/ 76200 h 368300"/>
              <a:gd name="connsiteX2" fmla="*/ 12700 w 660517"/>
              <a:gd name="connsiteY2" fmla="*/ 165100 h 368300"/>
              <a:gd name="connsiteX3" fmla="*/ 38100 w 660517"/>
              <a:gd name="connsiteY3" fmla="*/ 368300 h 368300"/>
              <a:gd name="connsiteX4" fmla="*/ 114300 w 660517"/>
              <a:gd name="connsiteY4" fmla="*/ 355600 h 368300"/>
              <a:gd name="connsiteX5" fmla="*/ 152400 w 660517"/>
              <a:gd name="connsiteY5" fmla="*/ 330200 h 368300"/>
              <a:gd name="connsiteX6" fmla="*/ 241300 w 660517"/>
              <a:gd name="connsiteY6" fmla="*/ 279400 h 368300"/>
              <a:gd name="connsiteX7" fmla="*/ 292100 w 660517"/>
              <a:gd name="connsiteY7" fmla="*/ 203200 h 368300"/>
              <a:gd name="connsiteX8" fmla="*/ 317500 w 660517"/>
              <a:gd name="connsiteY8" fmla="*/ 165100 h 368300"/>
              <a:gd name="connsiteX9" fmla="*/ 393700 w 660517"/>
              <a:gd name="connsiteY9" fmla="*/ 101600 h 368300"/>
              <a:gd name="connsiteX10" fmla="*/ 469900 w 660517"/>
              <a:gd name="connsiteY10" fmla="*/ 76200 h 368300"/>
              <a:gd name="connsiteX11" fmla="*/ 508000 w 660517"/>
              <a:gd name="connsiteY11" fmla="*/ 63500 h 368300"/>
              <a:gd name="connsiteX12" fmla="*/ 622300 w 660517"/>
              <a:gd name="connsiteY12" fmla="*/ 76200 h 368300"/>
              <a:gd name="connsiteX13" fmla="*/ 647700 w 660517"/>
              <a:gd name="connsiteY13" fmla="*/ 152400 h 368300"/>
              <a:gd name="connsiteX14" fmla="*/ 635000 w 660517"/>
              <a:gd name="connsiteY14" fmla="*/ 317500 h 368300"/>
              <a:gd name="connsiteX15" fmla="*/ 558800 w 660517"/>
              <a:gd name="connsiteY15" fmla="*/ 342900 h 368300"/>
              <a:gd name="connsiteX16" fmla="*/ 431800 w 660517"/>
              <a:gd name="connsiteY16" fmla="*/ 330200 h 368300"/>
              <a:gd name="connsiteX17" fmla="*/ 317500 w 660517"/>
              <a:gd name="connsiteY17" fmla="*/ 279400 h 368300"/>
              <a:gd name="connsiteX18" fmla="*/ 241300 w 660517"/>
              <a:gd name="connsiteY18" fmla="*/ 241300 h 368300"/>
              <a:gd name="connsiteX19" fmla="*/ 139700 w 660517"/>
              <a:gd name="connsiteY19" fmla="*/ 152400 h 368300"/>
              <a:gd name="connsiteX20" fmla="*/ 63500 w 660517"/>
              <a:gd name="connsiteY20" fmla="*/ 50800 h 368300"/>
              <a:gd name="connsiteX0" fmla="*/ 46319 w 694136"/>
              <a:gd name="connsiteY0" fmla="*/ 0 h 381000"/>
              <a:gd name="connsiteX1" fmla="*/ 33619 w 694136"/>
              <a:gd name="connsiteY1" fmla="*/ 76200 h 381000"/>
              <a:gd name="connsiteX2" fmla="*/ 46319 w 694136"/>
              <a:gd name="connsiteY2" fmla="*/ 165100 h 381000"/>
              <a:gd name="connsiteX3" fmla="*/ 8219 w 694136"/>
              <a:gd name="connsiteY3" fmla="*/ 381000 h 381000"/>
              <a:gd name="connsiteX4" fmla="*/ 147919 w 694136"/>
              <a:gd name="connsiteY4" fmla="*/ 355600 h 381000"/>
              <a:gd name="connsiteX5" fmla="*/ 186019 w 694136"/>
              <a:gd name="connsiteY5" fmla="*/ 330200 h 381000"/>
              <a:gd name="connsiteX6" fmla="*/ 274919 w 694136"/>
              <a:gd name="connsiteY6" fmla="*/ 279400 h 381000"/>
              <a:gd name="connsiteX7" fmla="*/ 325719 w 694136"/>
              <a:gd name="connsiteY7" fmla="*/ 203200 h 381000"/>
              <a:gd name="connsiteX8" fmla="*/ 351119 w 694136"/>
              <a:gd name="connsiteY8" fmla="*/ 165100 h 381000"/>
              <a:gd name="connsiteX9" fmla="*/ 427319 w 694136"/>
              <a:gd name="connsiteY9" fmla="*/ 101600 h 381000"/>
              <a:gd name="connsiteX10" fmla="*/ 503519 w 694136"/>
              <a:gd name="connsiteY10" fmla="*/ 76200 h 381000"/>
              <a:gd name="connsiteX11" fmla="*/ 541619 w 694136"/>
              <a:gd name="connsiteY11" fmla="*/ 63500 h 381000"/>
              <a:gd name="connsiteX12" fmla="*/ 655919 w 694136"/>
              <a:gd name="connsiteY12" fmla="*/ 76200 h 381000"/>
              <a:gd name="connsiteX13" fmla="*/ 681319 w 694136"/>
              <a:gd name="connsiteY13" fmla="*/ 152400 h 381000"/>
              <a:gd name="connsiteX14" fmla="*/ 668619 w 694136"/>
              <a:gd name="connsiteY14" fmla="*/ 317500 h 381000"/>
              <a:gd name="connsiteX15" fmla="*/ 592419 w 694136"/>
              <a:gd name="connsiteY15" fmla="*/ 342900 h 381000"/>
              <a:gd name="connsiteX16" fmla="*/ 465419 w 694136"/>
              <a:gd name="connsiteY16" fmla="*/ 330200 h 381000"/>
              <a:gd name="connsiteX17" fmla="*/ 351119 w 694136"/>
              <a:gd name="connsiteY17" fmla="*/ 279400 h 381000"/>
              <a:gd name="connsiteX18" fmla="*/ 274919 w 694136"/>
              <a:gd name="connsiteY18" fmla="*/ 241300 h 381000"/>
              <a:gd name="connsiteX19" fmla="*/ 173319 w 694136"/>
              <a:gd name="connsiteY19" fmla="*/ 152400 h 381000"/>
              <a:gd name="connsiteX20" fmla="*/ 97119 w 694136"/>
              <a:gd name="connsiteY20" fmla="*/ 50800 h 381000"/>
              <a:gd name="connsiteX0" fmla="*/ 49721 w 697538"/>
              <a:gd name="connsiteY0" fmla="*/ 0 h 381000"/>
              <a:gd name="connsiteX1" fmla="*/ 37021 w 697538"/>
              <a:gd name="connsiteY1" fmla="*/ 76200 h 381000"/>
              <a:gd name="connsiteX2" fmla="*/ 24321 w 697538"/>
              <a:gd name="connsiteY2" fmla="*/ 114300 h 381000"/>
              <a:gd name="connsiteX3" fmla="*/ 11621 w 697538"/>
              <a:gd name="connsiteY3" fmla="*/ 381000 h 381000"/>
              <a:gd name="connsiteX4" fmla="*/ 151321 w 697538"/>
              <a:gd name="connsiteY4" fmla="*/ 355600 h 381000"/>
              <a:gd name="connsiteX5" fmla="*/ 189421 w 697538"/>
              <a:gd name="connsiteY5" fmla="*/ 330200 h 381000"/>
              <a:gd name="connsiteX6" fmla="*/ 278321 w 697538"/>
              <a:gd name="connsiteY6" fmla="*/ 279400 h 381000"/>
              <a:gd name="connsiteX7" fmla="*/ 329121 w 697538"/>
              <a:gd name="connsiteY7" fmla="*/ 203200 h 381000"/>
              <a:gd name="connsiteX8" fmla="*/ 354521 w 697538"/>
              <a:gd name="connsiteY8" fmla="*/ 165100 h 381000"/>
              <a:gd name="connsiteX9" fmla="*/ 430721 w 697538"/>
              <a:gd name="connsiteY9" fmla="*/ 101600 h 381000"/>
              <a:gd name="connsiteX10" fmla="*/ 506921 w 697538"/>
              <a:gd name="connsiteY10" fmla="*/ 76200 h 381000"/>
              <a:gd name="connsiteX11" fmla="*/ 545021 w 697538"/>
              <a:gd name="connsiteY11" fmla="*/ 63500 h 381000"/>
              <a:gd name="connsiteX12" fmla="*/ 659321 w 697538"/>
              <a:gd name="connsiteY12" fmla="*/ 76200 h 381000"/>
              <a:gd name="connsiteX13" fmla="*/ 684721 w 697538"/>
              <a:gd name="connsiteY13" fmla="*/ 152400 h 381000"/>
              <a:gd name="connsiteX14" fmla="*/ 672021 w 697538"/>
              <a:gd name="connsiteY14" fmla="*/ 317500 h 381000"/>
              <a:gd name="connsiteX15" fmla="*/ 595821 w 697538"/>
              <a:gd name="connsiteY15" fmla="*/ 342900 h 381000"/>
              <a:gd name="connsiteX16" fmla="*/ 468821 w 697538"/>
              <a:gd name="connsiteY16" fmla="*/ 330200 h 381000"/>
              <a:gd name="connsiteX17" fmla="*/ 354521 w 697538"/>
              <a:gd name="connsiteY17" fmla="*/ 279400 h 381000"/>
              <a:gd name="connsiteX18" fmla="*/ 278321 w 697538"/>
              <a:gd name="connsiteY18" fmla="*/ 241300 h 381000"/>
              <a:gd name="connsiteX19" fmla="*/ 176721 w 697538"/>
              <a:gd name="connsiteY19" fmla="*/ 152400 h 381000"/>
              <a:gd name="connsiteX20" fmla="*/ 100521 w 697538"/>
              <a:gd name="connsiteY20" fmla="*/ 50800 h 381000"/>
              <a:gd name="connsiteX0" fmla="*/ 49721 w 697538"/>
              <a:gd name="connsiteY0" fmla="*/ 0 h 381000"/>
              <a:gd name="connsiteX1" fmla="*/ 37021 w 697538"/>
              <a:gd name="connsiteY1" fmla="*/ 76200 h 381000"/>
              <a:gd name="connsiteX2" fmla="*/ 24321 w 697538"/>
              <a:gd name="connsiteY2" fmla="*/ 114300 h 381000"/>
              <a:gd name="connsiteX3" fmla="*/ 11621 w 697538"/>
              <a:gd name="connsiteY3" fmla="*/ 381000 h 381000"/>
              <a:gd name="connsiteX4" fmla="*/ 151321 w 697538"/>
              <a:gd name="connsiteY4" fmla="*/ 355600 h 381000"/>
              <a:gd name="connsiteX5" fmla="*/ 189421 w 697538"/>
              <a:gd name="connsiteY5" fmla="*/ 330200 h 381000"/>
              <a:gd name="connsiteX6" fmla="*/ 278321 w 697538"/>
              <a:gd name="connsiteY6" fmla="*/ 279400 h 381000"/>
              <a:gd name="connsiteX7" fmla="*/ 329121 w 697538"/>
              <a:gd name="connsiteY7" fmla="*/ 203200 h 381000"/>
              <a:gd name="connsiteX8" fmla="*/ 354521 w 697538"/>
              <a:gd name="connsiteY8" fmla="*/ 165100 h 381000"/>
              <a:gd name="connsiteX9" fmla="*/ 430721 w 697538"/>
              <a:gd name="connsiteY9" fmla="*/ 101600 h 381000"/>
              <a:gd name="connsiteX10" fmla="*/ 506921 w 697538"/>
              <a:gd name="connsiteY10" fmla="*/ 76200 h 381000"/>
              <a:gd name="connsiteX11" fmla="*/ 545021 w 697538"/>
              <a:gd name="connsiteY11" fmla="*/ 63500 h 381000"/>
              <a:gd name="connsiteX12" fmla="*/ 659321 w 697538"/>
              <a:gd name="connsiteY12" fmla="*/ 76200 h 381000"/>
              <a:gd name="connsiteX13" fmla="*/ 684721 w 697538"/>
              <a:gd name="connsiteY13" fmla="*/ 152400 h 381000"/>
              <a:gd name="connsiteX14" fmla="*/ 672021 w 697538"/>
              <a:gd name="connsiteY14" fmla="*/ 317500 h 381000"/>
              <a:gd name="connsiteX15" fmla="*/ 595821 w 697538"/>
              <a:gd name="connsiteY15" fmla="*/ 342900 h 381000"/>
              <a:gd name="connsiteX16" fmla="*/ 468821 w 697538"/>
              <a:gd name="connsiteY16" fmla="*/ 330200 h 381000"/>
              <a:gd name="connsiteX17" fmla="*/ 354521 w 697538"/>
              <a:gd name="connsiteY17" fmla="*/ 279400 h 381000"/>
              <a:gd name="connsiteX18" fmla="*/ 278321 w 697538"/>
              <a:gd name="connsiteY18" fmla="*/ 241300 h 381000"/>
              <a:gd name="connsiteX19" fmla="*/ 227521 w 697538"/>
              <a:gd name="connsiteY19" fmla="*/ 114300 h 381000"/>
              <a:gd name="connsiteX20" fmla="*/ 100521 w 697538"/>
              <a:gd name="connsiteY20" fmla="*/ 50800 h 381000"/>
              <a:gd name="connsiteX0" fmla="*/ 65672 w 713489"/>
              <a:gd name="connsiteY0" fmla="*/ 0 h 381000"/>
              <a:gd name="connsiteX1" fmla="*/ 52972 w 713489"/>
              <a:gd name="connsiteY1" fmla="*/ 76200 h 381000"/>
              <a:gd name="connsiteX2" fmla="*/ 2172 w 713489"/>
              <a:gd name="connsiteY2" fmla="*/ 114300 h 381000"/>
              <a:gd name="connsiteX3" fmla="*/ 27572 w 713489"/>
              <a:gd name="connsiteY3" fmla="*/ 381000 h 381000"/>
              <a:gd name="connsiteX4" fmla="*/ 167272 w 713489"/>
              <a:gd name="connsiteY4" fmla="*/ 355600 h 381000"/>
              <a:gd name="connsiteX5" fmla="*/ 205372 w 713489"/>
              <a:gd name="connsiteY5" fmla="*/ 330200 h 381000"/>
              <a:gd name="connsiteX6" fmla="*/ 294272 w 713489"/>
              <a:gd name="connsiteY6" fmla="*/ 279400 h 381000"/>
              <a:gd name="connsiteX7" fmla="*/ 345072 w 713489"/>
              <a:gd name="connsiteY7" fmla="*/ 203200 h 381000"/>
              <a:gd name="connsiteX8" fmla="*/ 370472 w 713489"/>
              <a:gd name="connsiteY8" fmla="*/ 165100 h 381000"/>
              <a:gd name="connsiteX9" fmla="*/ 446672 w 713489"/>
              <a:gd name="connsiteY9" fmla="*/ 101600 h 381000"/>
              <a:gd name="connsiteX10" fmla="*/ 522872 w 713489"/>
              <a:gd name="connsiteY10" fmla="*/ 76200 h 381000"/>
              <a:gd name="connsiteX11" fmla="*/ 560972 w 713489"/>
              <a:gd name="connsiteY11" fmla="*/ 63500 h 381000"/>
              <a:gd name="connsiteX12" fmla="*/ 675272 w 713489"/>
              <a:gd name="connsiteY12" fmla="*/ 76200 h 381000"/>
              <a:gd name="connsiteX13" fmla="*/ 700672 w 713489"/>
              <a:gd name="connsiteY13" fmla="*/ 152400 h 381000"/>
              <a:gd name="connsiteX14" fmla="*/ 687972 w 713489"/>
              <a:gd name="connsiteY14" fmla="*/ 317500 h 381000"/>
              <a:gd name="connsiteX15" fmla="*/ 611772 w 713489"/>
              <a:gd name="connsiteY15" fmla="*/ 342900 h 381000"/>
              <a:gd name="connsiteX16" fmla="*/ 484772 w 713489"/>
              <a:gd name="connsiteY16" fmla="*/ 330200 h 381000"/>
              <a:gd name="connsiteX17" fmla="*/ 370472 w 713489"/>
              <a:gd name="connsiteY17" fmla="*/ 279400 h 381000"/>
              <a:gd name="connsiteX18" fmla="*/ 294272 w 713489"/>
              <a:gd name="connsiteY18" fmla="*/ 241300 h 381000"/>
              <a:gd name="connsiteX19" fmla="*/ 243472 w 713489"/>
              <a:gd name="connsiteY19" fmla="*/ 114300 h 381000"/>
              <a:gd name="connsiteX20" fmla="*/ 116472 w 713489"/>
              <a:gd name="connsiteY20" fmla="*/ 50800 h 381000"/>
              <a:gd name="connsiteX0" fmla="*/ 69291 w 717108"/>
              <a:gd name="connsiteY0" fmla="*/ 0 h 381000"/>
              <a:gd name="connsiteX1" fmla="*/ 5791 w 717108"/>
              <a:gd name="connsiteY1" fmla="*/ 57150 h 381000"/>
              <a:gd name="connsiteX2" fmla="*/ 5791 w 717108"/>
              <a:gd name="connsiteY2" fmla="*/ 114300 h 381000"/>
              <a:gd name="connsiteX3" fmla="*/ 31191 w 717108"/>
              <a:gd name="connsiteY3" fmla="*/ 381000 h 381000"/>
              <a:gd name="connsiteX4" fmla="*/ 170891 w 717108"/>
              <a:gd name="connsiteY4" fmla="*/ 355600 h 381000"/>
              <a:gd name="connsiteX5" fmla="*/ 208991 w 717108"/>
              <a:gd name="connsiteY5" fmla="*/ 330200 h 381000"/>
              <a:gd name="connsiteX6" fmla="*/ 297891 w 717108"/>
              <a:gd name="connsiteY6" fmla="*/ 279400 h 381000"/>
              <a:gd name="connsiteX7" fmla="*/ 348691 w 717108"/>
              <a:gd name="connsiteY7" fmla="*/ 203200 h 381000"/>
              <a:gd name="connsiteX8" fmla="*/ 374091 w 717108"/>
              <a:gd name="connsiteY8" fmla="*/ 165100 h 381000"/>
              <a:gd name="connsiteX9" fmla="*/ 450291 w 717108"/>
              <a:gd name="connsiteY9" fmla="*/ 101600 h 381000"/>
              <a:gd name="connsiteX10" fmla="*/ 526491 w 717108"/>
              <a:gd name="connsiteY10" fmla="*/ 76200 h 381000"/>
              <a:gd name="connsiteX11" fmla="*/ 564591 w 717108"/>
              <a:gd name="connsiteY11" fmla="*/ 63500 h 381000"/>
              <a:gd name="connsiteX12" fmla="*/ 678891 w 717108"/>
              <a:gd name="connsiteY12" fmla="*/ 76200 h 381000"/>
              <a:gd name="connsiteX13" fmla="*/ 704291 w 717108"/>
              <a:gd name="connsiteY13" fmla="*/ 152400 h 381000"/>
              <a:gd name="connsiteX14" fmla="*/ 691591 w 717108"/>
              <a:gd name="connsiteY14" fmla="*/ 317500 h 381000"/>
              <a:gd name="connsiteX15" fmla="*/ 615391 w 717108"/>
              <a:gd name="connsiteY15" fmla="*/ 342900 h 381000"/>
              <a:gd name="connsiteX16" fmla="*/ 488391 w 717108"/>
              <a:gd name="connsiteY16" fmla="*/ 330200 h 381000"/>
              <a:gd name="connsiteX17" fmla="*/ 374091 w 717108"/>
              <a:gd name="connsiteY17" fmla="*/ 279400 h 381000"/>
              <a:gd name="connsiteX18" fmla="*/ 297891 w 717108"/>
              <a:gd name="connsiteY18" fmla="*/ 241300 h 381000"/>
              <a:gd name="connsiteX19" fmla="*/ 247091 w 717108"/>
              <a:gd name="connsiteY19" fmla="*/ 114300 h 381000"/>
              <a:gd name="connsiteX20" fmla="*/ 120091 w 717108"/>
              <a:gd name="connsiteY20" fmla="*/ 50800 h 381000"/>
              <a:gd name="connsiteX0" fmla="*/ 96530 w 718947"/>
              <a:gd name="connsiteY0" fmla="*/ 6350 h 330200"/>
              <a:gd name="connsiteX1" fmla="*/ 7630 w 718947"/>
              <a:gd name="connsiteY1" fmla="*/ 6350 h 330200"/>
              <a:gd name="connsiteX2" fmla="*/ 7630 w 718947"/>
              <a:gd name="connsiteY2" fmla="*/ 63500 h 330200"/>
              <a:gd name="connsiteX3" fmla="*/ 33030 w 718947"/>
              <a:gd name="connsiteY3" fmla="*/ 330200 h 330200"/>
              <a:gd name="connsiteX4" fmla="*/ 172730 w 718947"/>
              <a:gd name="connsiteY4" fmla="*/ 304800 h 330200"/>
              <a:gd name="connsiteX5" fmla="*/ 210830 w 718947"/>
              <a:gd name="connsiteY5" fmla="*/ 279400 h 330200"/>
              <a:gd name="connsiteX6" fmla="*/ 299730 w 718947"/>
              <a:gd name="connsiteY6" fmla="*/ 228600 h 330200"/>
              <a:gd name="connsiteX7" fmla="*/ 350530 w 718947"/>
              <a:gd name="connsiteY7" fmla="*/ 152400 h 330200"/>
              <a:gd name="connsiteX8" fmla="*/ 375930 w 718947"/>
              <a:gd name="connsiteY8" fmla="*/ 114300 h 330200"/>
              <a:gd name="connsiteX9" fmla="*/ 452130 w 718947"/>
              <a:gd name="connsiteY9" fmla="*/ 50800 h 330200"/>
              <a:gd name="connsiteX10" fmla="*/ 528330 w 718947"/>
              <a:gd name="connsiteY10" fmla="*/ 25400 h 330200"/>
              <a:gd name="connsiteX11" fmla="*/ 566430 w 718947"/>
              <a:gd name="connsiteY11" fmla="*/ 12700 h 330200"/>
              <a:gd name="connsiteX12" fmla="*/ 680730 w 718947"/>
              <a:gd name="connsiteY12" fmla="*/ 25400 h 330200"/>
              <a:gd name="connsiteX13" fmla="*/ 706130 w 718947"/>
              <a:gd name="connsiteY13" fmla="*/ 101600 h 330200"/>
              <a:gd name="connsiteX14" fmla="*/ 693430 w 718947"/>
              <a:gd name="connsiteY14" fmla="*/ 266700 h 330200"/>
              <a:gd name="connsiteX15" fmla="*/ 617230 w 718947"/>
              <a:gd name="connsiteY15" fmla="*/ 292100 h 330200"/>
              <a:gd name="connsiteX16" fmla="*/ 490230 w 718947"/>
              <a:gd name="connsiteY16" fmla="*/ 279400 h 330200"/>
              <a:gd name="connsiteX17" fmla="*/ 375930 w 718947"/>
              <a:gd name="connsiteY17" fmla="*/ 228600 h 330200"/>
              <a:gd name="connsiteX18" fmla="*/ 299730 w 718947"/>
              <a:gd name="connsiteY18" fmla="*/ 190500 h 330200"/>
              <a:gd name="connsiteX19" fmla="*/ 248930 w 718947"/>
              <a:gd name="connsiteY19" fmla="*/ 63500 h 330200"/>
              <a:gd name="connsiteX20" fmla="*/ 121930 w 718947"/>
              <a:gd name="connsiteY20" fmla="*/ 0 h 330200"/>
              <a:gd name="connsiteX0" fmla="*/ 89719 w 718486"/>
              <a:gd name="connsiteY0" fmla="*/ 0 h 374650"/>
              <a:gd name="connsiteX1" fmla="*/ 7169 w 718486"/>
              <a:gd name="connsiteY1" fmla="*/ 50800 h 374650"/>
              <a:gd name="connsiteX2" fmla="*/ 7169 w 718486"/>
              <a:gd name="connsiteY2" fmla="*/ 107950 h 374650"/>
              <a:gd name="connsiteX3" fmla="*/ 32569 w 718486"/>
              <a:gd name="connsiteY3" fmla="*/ 374650 h 374650"/>
              <a:gd name="connsiteX4" fmla="*/ 172269 w 718486"/>
              <a:gd name="connsiteY4" fmla="*/ 349250 h 374650"/>
              <a:gd name="connsiteX5" fmla="*/ 210369 w 718486"/>
              <a:gd name="connsiteY5" fmla="*/ 323850 h 374650"/>
              <a:gd name="connsiteX6" fmla="*/ 299269 w 718486"/>
              <a:gd name="connsiteY6" fmla="*/ 273050 h 374650"/>
              <a:gd name="connsiteX7" fmla="*/ 350069 w 718486"/>
              <a:gd name="connsiteY7" fmla="*/ 196850 h 374650"/>
              <a:gd name="connsiteX8" fmla="*/ 375469 w 718486"/>
              <a:gd name="connsiteY8" fmla="*/ 158750 h 374650"/>
              <a:gd name="connsiteX9" fmla="*/ 451669 w 718486"/>
              <a:gd name="connsiteY9" fmla="*/ 95250 h 374650"/>
              <a:gd name="connsiteX10" fmla="*/ 527869 w 718486"/>
              <a:gd name="connsiteY10" fmla="*/ 69850 h 374650"/>
              <a:gd name="connsiteX11" fmla="*/ 565969 w 718486"/>
              <a:gd name="connsiteY11" fmla="*/ 57150 h 374650"/>
              <a:gd name="connsiteX12" fmla="*/ 680269 w 718486"/>
              <a:gd name="connsiteY12" fmla="*/ 69850 h 374650"/>
              <a:gd name="connsiteX13" fmla="*/ 705669 w 718486"/>
              <a:gd name="connsiteY13" fmla="*/ 146050 h 374650"/>
              <a:gd name="connsiteX14" fmla="*/ 692969 w 718486"/>
              <a:gd name="connsiteY14" fmla="*/ 311150 h 374650"/>
              <a:gd name="connsiteX15" fmla="*/ 616769 w 718486"/>
              <a:gd name="connsiteY15" fmla="*/ 336550 h 374650"/>
              <a:gd name="connsiteX16" fmla="*/ 489769 w 718486"/>
              <a:gd name="connsiteY16" fmla="*/ 323850 h 374650"/>
              <a:gd name="connsiteX17" fmla="*/ 375469 w 718486"/>
              <a:gd name="connsiteY17" fmla="*/ 273050 h 374650"/>
              <a:gd name="connsiteX18" fmla="*/ 299269 w 718486"/>
              <a:gd name="connsiteY18" fmla="*/ 234950 h 374650"/>
              <a:gd name="connsiteX19" fmla="*/ 248469 w 718486"/>
              <a:gd name="connsiteY19" fmla="*/ 107950 h 374650"/>
              <a:gd name="connsiteX20" fmla="*/ 121469 w 718486"/>
              <a:gd name="connsiteY20" fmla="*/ 44450 h 374650"/>
              <a:gd name="connsiteX0" fmla="*/ 89719 w 718486"/>
              <a:gd name="connsiteY0" fmla="*/ 0 h 374650"/>
              <a:gd name="connsiteX1" fmla="*/ 7169 w 718486"/>
              <a:gd name="connsiteY1" fmla="*/ 50800 h 374650"/>
              <a:gd name="connsiteX2" fmla="*/ 7169 w 718486"/>
              <a:gd name="connsiteY2" fmla="*/ 107950 h 374650"/>
              <a:gd name="connsiteX3" fmla="*/ 32569 w 718486"/>
              <a:gd name="connsiteY3" fmla="*/ 374650 h 374650"/>
              <a:gd name="connsiteX4" fmla="*/ 172269 w 718486"/>
              <a:gd name="connsiteY4" fmla="*/ 349250 h 374650"/>
              <a:gd name="connsiteX5" fmla="*/ 210369 w 718486"/>
              <a:gd name="connsiteY5" fmla="*/ 323850 h 374650"/>
              <a:gd name="connsiteX6" fmla="*/ 299269 w 718486"/>
              <a:gd name="connsiteY6" fmla="*/ 273050 h 374650"/>
              <a:gd name="connsiteX7" fmla="*/ 350069 w 718486"/>
              <a:gd name="connsiteY7" fmla="*/ 196850 h 374650"/>
              <a:gd name="connsiteX8" fmla="*/ 375469 w 718486"/>
              <a:gd name="connsiteY8" fmla="*/ 158750 h 374650"/>
              <a:gd name="connsiteX9" fmla="*/ 451669 w 718486"/>
              <a:gd name="connsiteY9" fmla="*/ 95250 h 374650"/>
              <a:gd name="connsiteX10" fmla="*/ 527869 w 718486"/>
              <a:gd name="connsiteY10" fmla="*/ 69850 h 374650"/>
              <a:gd name="connsiteX11" fmla="*/ 565969 w 718486"/>
              <a:gd name="connsiteY11" fmla="*/ 57150 h 374650"/>
              <a:gd name="connsiteX12" fmla="*/ 680269 w 718486"/>
              <a:gd name="connsiteY12" fmla="*/ 69850 h 374650"/>
              <a:gd name="connsiteX13" fmla="*/ 705669 w 718486"/>
              <a:gd name="connsiteY13" fmla="*/ 146050 h 374650"/>
              <a:gd name="connsiteX14" fmla="*/ 692969 w 718486"/>
              <a:gd name="connsiteY14" fmla="*/ 311150 h 374650"/>
              <a:gd name="connsiteX15" fmla="*/ 616769 w 718486"/>
              <a:gd name="connsiteY15" fmla="*/ 336550 h 374650"/>
              <a:gd name="connsiteX16" fmla="*/ 489769 w 718486"/>
              <a:gd name="connsiteY16" fmla="*/ 323850 h 374650"/>
              <a:gd name="connsiteX17" fmla="*/ 375469 w 718486"/>
              <a:gd name="connsiteY17" fmla="*/ 273050 h 374650"/>
              <a:gd name="connsiteX18" fmla="*/ 324669 w 718486"/>
              <a:gd name="connsiteY18" fmla="*/ 165100 h 374650"/>
              <a:gd name="connsiteX19" fmla="*/ 248469 w 718486"/>
              <a:gd name="connsiteY19" fmla="*/ 107950 h 374650"/>
              <a:gd name="connsiteX20" fmla="*/ 121469 w 718486"/>
              <a:gd name="connsiteY20" fmla="*/ 44450 h 374650"/>
              <a:gd name="connsiteX0" fmla="*/ 89719 w 718486"/>
              <a:gd name="connsiteY0" fmla="*/ 0 h 374650"/>
              <a:gd name="connsiteX1" fmla="*/ 7169 w 718486"/>
              <a:gd name="connsiteY1" fmla="*/ 50800 h 374650"/>
              <a:gd name="connsiteX2" fmla="*/ 7169 w 718486"/>
              <a:gd name="connsiteY2" fmla="*/ 107950 h 374650"/>
              <a:gd name="connsiteX3" fmla="*/ 32569 w 718486"/>
              <a:gd name="connsiteY3" fmla="*/ 374650 h 374650"/>
              <a:gd name="connsiteX4" fmla="*/ 172269 w 718486"/>
              <a:gd name="connsiteY4" fmla="*/ 349250 h 374650"/>
              <a:gd name="connsiteX5" fmla="*/ 210369 w 718486"/>
              <a:gd name="connsiteY5" fmla="*/ 323850 h 374650"/>
              <a:gd name="connsiteX6" fmla="*/ 299269 w 718486"/>
              <a:gd name="connsiteY6" fmla="*/ 273050 h 374650"/>
              <a:gd name="connsiteX7" fmla="*/ 350069 w 718486"/>
              <a:gd name="connsiteY7" fmla="*/ 196850 h 374650"/>
              <a:gd name="connsiteX8" fmla="*/ 375469 w 718486"/>
              <a:gd name="connsiteY8" fmla="*/ 158750 h 374650"/>
              <a:gd name="connsiteX9" fmla="*/ 451669 w 718486"/>
              <a:gd name="connsiteY9" fmla="*/ 95250 h 374650"/>
              <a:gd name="connsiteX10" fmla="*/ 527869 w 718486"/>
              <a:gd name="connsiteY10" fmla="*/ 69850 h 374650"/>
              <a:gd name="connsiteX11" fmla="*/ 565969 w 718486"/>
              <a:gd name="connsiteY11" fmla="*/ 57150 h 374650"/>
              <a:gd name="connsiteX12" fmla="*/ 680269 w 718486"/>
              <a:gd name="connsiteY12" fmla="*/ 69850 h 374650"/>
              <a:gd name="connsiteX13" fmla="*/ 705669 w 718486"/>
              <a:gd name="connsiteY13" fmla="*/ 146050 h 374650"/>
              <a:gd name="connsiteX14" fmla="*/ 692969 w 718486"/>
              <a:gd name="connsiteY14" fmla="*/ 311150 h 374650"/>
              <a:gd name="connsiteX15" fmla="*/ 616769 w 718486"/>
              <a:gd name="connsiteY15" fmla="*/ 336550 h 374650"/>
              <a:gd name="connsiteX16" fmla="*/ 489769 w 718486"/>
              <a:gd name="connsiteY16" fmla="*/ 323850 h 374650"/>
              <a:gd name="connsiteX17" fmla="*/ 413569 w 718486"/>
              <a:gd name="connsiteY17" fmla="*/ 254000 h 374650"/>
              <a:gd name="connsiteX18" fmla="*/ 324669 w 718486"/>
              <a:gd name="connsiteY18" fmla="*/ 165100 h 374650"/>
              <a:gd name="connsiteX19" fmla="*/ 248469 w 718486"/>
              <a:gd name="connsiteY19" fmla="*/ 107950 h 374650"/>
              <a:gd name="connsiteX20" fmla="*/ 121469 w 718486"/>
              <a:gd name="connsiteY20" fmla="*/ 44450 h 374650"/>
              <a:gd name="connsiteX0" fmla="*/ 82929 w 711696"/>
              <a:gd name="connsiteY0" fmla="*/ 0 h 374650"/>
              <a:gd name="connsiteX1" fmla="*/ 379 w 711696"/>
              <a:gd name="connsiteY1" fmla="*/ 50800 h 374650"/>
              <a:gd name="connsiteX2" fmla="*/ 51179 w 711696"/>
              <a:gd name="connsiteY2" fmla="*/ 215900 h 374650"/>
              <a:gd name="connsiteX3" fmla="*/ 25779 w 711696"/>
              <a:gd name="connsiteY3" fmla="*/ 374650 h 374650"/>
              <a:gd name="connsiteX4" fmla="*/ 165479 w 711696"/>
              <a:gd name="connsiteY4" fmla="*/ 349250 h 374650"/>
              <a:gd name="connsiteX5" fmla="*/ 203579 w 711696"/>
              <a:gd name="connsiteY5" fmla="*/ 323850 h 374650"/>
              <a:gd name="connsiteX6" fmla="*/ 292479 w 711696"/>
              <a:gd name="connsiteY6" fmla="*/ 273050 h 374650"/>
              <a:gd name="connsiteX7" fmla="*/ 343279 w 711696"/>
              <a:gd name="connsiteY7" fmla="*/ 196850 h 374650"/>
              <a:gd name="connsiteX8" fmla="*/ 368679 w 711696"/>
              <a:gd name="connsiteY8" fmla="*/ 158750 h 374650"/>
              <a:gd name="connsiteX9" fmla="*/ 444879 w 711696"/>
              <a:gd name="connsiteY9" fmla="*/ 95250 h 374650"/>
              <a:gd name="connsiteX10" fmla="*/ 521079 w 711696"/>
              <a:gd name="connsiteY10" fmla="*/ 69850 h 374650"/>
              <a:gd name="connsiteX11" fmla="*/ 559179 w 711696"/>
              <a:gd name="connsiteY11" fmla="*/ 57150 h 374650"/>
              <a:gd name="connsiteX12" fmla="*/ 673479 w 711696"/>
              <a:gd name="connsiteY12" fmla="*/ 69850 h 374650"/>
              <a:gd name="connsiteX13" fmla="*/ 698879 w 711696"/>
              <a:gd name="connsiteY13" fmla="*/ 146050 h 374650"/>
              <a:gd name="connsiteX14" fmla="*/ 686179 w 711696"/>
              <a:gd name="connsiteY14" fmla="*/ 311150 h 374650"/>
              <a:gd name="connsiteX15" fmla="*/ 609979 w 711696"/>
              <a:gd name="connsiteY15" fmla="*/ 336550 h 374650"/>
              <a:gd name="connsiteX16" fmla="*/ 482979 w 711696"/>
              <a:gd name="connsiteY16" fmla="*/ 323850 h 374650"/>
              <a:gd name="connsiteX17" fmla="*/ 406779 w 711696"/>
              <a:gd name="connsiteY17" fmla="*/ 254000 h 374650"/>
              <a:gd name="connsiteX18" fmla="*/ 317879 w 711696"/>
              <a:gd name="connsiteY18" fmla="*/ 165100 h 374650"/>
              <a:gd name="connsiteX19" fmla="*/ 241679 w 711696"/>
              <a:gd name="connsiteY19" fmla="*/ 107950 h 374650"/>
              <a:gd name="connsiteX20" fmla="*/ 114679 w 711696"/>
              <a:gd name="connsiteY20" fmla="*/ 44450 h 374650"/>
              <a:gd name="connsiteX0" fmla="*/ 66911 w 695678"/>
              <a:gd name="connsiteY0" fmla="*/ 0 h 374650"/>
              <a:gd name="connsiteX1" fmla="*/ 41511 w 695678"/>
              <a:gd name="connsiteY1" fmla="*/ 57150 h 374650"/>
              <a:gd name="connsiteX2" fmla="*/ 35161 w 695678"/>
              <a:gd name="connsiteY2" fmla="*/ 215900 h 374650"/>
              <a:gd name="connsiteX3" fmla="*/ 9761 w 695678"/>
              <a:gd name="connsiteY3" fmla="*/ 374650 h 374650"/>
              <a:gd name="connsiteX4" fmla="*/ 149461 w 695678"/>
              <a:gd name="connsiteY4" fmla="*/ 349250 h 374650"/>
              <a:gd name="connsiteX5" fmla="*/ 187561 w 695678"/>
              <a:gd name="connsiteY5" fmla="*/ 323850 h 374650"/>
              <a:gd name="connsiteX6" fmla="*/ 276461 w 695678"/>
              <a:gd name="connsiteY6" fmla="*/ 273050 h 374650"/>
              <a:gd name="connsiteX7" fmla="*/ 327261 w 695678"/>
              <a:gd name="connsiteY7" fmla="*/ 196850 h 374650"/>
              <a:gd name="connsiteX8" fmla="*/ 352661 w 695678"/>
              <a:gd name="connsiteY8" fmla="*/ 158750 h 374650"/>
              <a:gd name="connsiteX9" fmla="*/ 428861 w 695678"/>
              <a:gd name="connsiteY9" fmla="*/ 95250 h 374650"/>
              <a:gd name="connsiteX10" fmla="*/ 505061 w 695678"/>
              <a:gd name="connsiteY10" fmla="*/ 69850 h 374650"/>
              <a:gd name="connsiteX11" fmla="*/ 543161 w 695678"/>
              <a:gd name="connsiteY11" fmla="*/ 57150 h 374650"/>
              <a:gd name="connsiteX12" fmla="*/ 657461 w 695678"/>
              <a:gd name="connsiteY12" fmla="*/ 69850 h 374650"/>
              <a:gd name="connsiteX13" fmla="*/ 682861 w 695678"/>
              <a:gd name="connsiteY13" fmla="*/ 146050 h 374650"/>
              <a:gd name="connsiteX14" fmla="*/ 670161 w 695678"/>
              <a:gd name="connsiteY14" fmla="*/ 311150 h 374650"/>
              <a:gd name="connsiteX15" fmla="*/ 593961 w 695678"/>
              <a:gd name="connsiteY15" fmla="*/ 336550 h 374650"/>
              <a:gd name="connsiteX16" fmla="*/ 466961 w 695678"/>
              <a:gd name="connsiteY16" fmla="*/ 323850 h 374650"/>
              <a:gd name="connsiteX17" fmla="*/ 390761 w 695678"/>
              <a:gd name="connsiteY17" fmla="*/ 254000 h 374650"/>
              <a:gd name="connsiteX18" fmla="*/ 301861 w 695678"/>
              <a:gd name="connsiteY18" fmla="*/ 165100 h 374650"/>
              <a:gd name="connsiteX19" fmla="*/ 225661 w 695678"/>
              <a:gd name="connsiteY19" fmla="*/ 107950 h 374650"/>
              <a:gd name="connsiteX20" fmla="*/ 98661 w 695678"/>
              <a:gd name="connsiteY20" fmla="*/ 44450 h 374650"/>
              <a:gd name="connsiteX0" fmla="*/ 32844 w 661611"/>
              <a:gd name="connsiteY0" fmla="*/ 0 h 361950"/>
              <a:gd name="connsiteX1" fmla="*/ 7444 w 661611"/>
              <a:gd name="connsiteY1" fmla="*/ 57150 h 361950"/>
              <a:gd name="connsiteX2" fmla="*/ 1094 w 661611"/>
              <a:gd name="connsiteY2" fmla="*/ 215900 h 361950"/>
              <a:gd name="connsiteX3" fmla="*/ 26494 w 661611"/>
              <a:gd name="connsiteY3" fmla="*/ 361950 h 361950"/>
              <a:gd name="connsiteX4" fmla="*/ 115394 w 661611"/>
              <a:gd name="connsiteY4" fmla="*/ 349250 h 361950"/>
              <a:gd name="connsiteX5" fmla="*/ 153494 w 661611"/>
              <a:gd name="connsiteY5" fmla="*/ 323850 h 361950"/>
              <a:gd name="connsiteX6" fmla="*/ 242394 w 661611"/>
              <a:gd name="connsiteY6" fmla="*/ 273050 h 361950"/>
              <a:gd name="connsiteX7" fmla="*/ 293194 w 661611"/>
              <a:gd name="connsiteY7" fmla="*/ 196850 h 361950"/>
              <a:gd name="connsiteX8" fmla="*/ 318594 w 661611"/>
              <a:gd name="connsiteY8" fmla="*/ 158750 h 361950"/>
              <a:gd name="connsiteX9" fmla="*/ 394794 w 661611"/>
              <a:gd name="connsiteY9" fmla="*/ 95250 h 361950"/>
              <a:gd name="connsiteX10" fmla="*/ 470994 w 661611"/>
              <a:gd name="connsiteY10" fmla="*/ 69850 h 361950"/>
              <a:gd name="connsiteX11" fmla="*/ 509094 w 661611"/>
              <a:gd name="connsiteY11" fmla="*/ 57150 h 361950"/>
              <a:gd name="connsiteX12" fmla="*/ 623394 w 661611"/>
              <a:gd name="connsiteY12" fmla="*/ 69850 h 361950"/>
              <a:gd name="connsiteX13" fmla="*/ 648794 w 661611"/>
              <a:gd name="connsiteY13" fmla="*/ 146050 h 361950"/>
              <a:gd name="connsiteX14" fmla="*/ 636094 w 661611"/>
              <a:gd name="connsiteY14" fmla="*/ 311150 h 361950"/>
              <a:gd name="connsiteX15" fmla="*/ 559894 w 661611"/>
              <a:gd name="connsiteY15" fmla="*/ 336550 h 361950"/>
              <a:gd name="connsiteX16" fmla="*/ 432894 w 661611"/>
              <a:gd name="connsiteY16" fmla="*/ 323850 h 361950"/>
              <a:gd name="connsiteX17" fmla="*/ 356694 w 661611"/>
              <a:gd name="connsiteY17" fmla="*/ 254000 h 361950"/>
              <a:gd name="connsiteX18" fmla="*/ 267794 w 661611"/>
              <a:gd name="connsiteY18" fmla="*/ 165100 h 361950"/>
              <a:gd name="connsiteX19" fmla="*/ 191594 w 661611"/>
              <a:gd name="connsiteY19" fmla="*/ 107950 h 361950"/>
              <a:gd name="connsiteX20" fmla="*/ 64594 w 661611"/>
              <a:gd name="connsiteY20" fmla="*/ 44450 h 361950"/>
              <a:gd name="connsiteX0" fmla="*/ 39345 w 661762"/>
              <a:gd name="connsiteY0" fmla="*/ 0 h 336550"/>
              <a:gd name="connsiteX1" fmla="*/ 7595 w 661762"/>
              <a:gd name="connsiteY1" fmla="*/ 31750 h 336550"/>
              <a:gd name="connsiteX2" fmla="*/ 1245 w 661762"/>
              <a:gd name="connsiteY2" fmla="*/ 190500 h 336550"/>
              <a:gd name="connsiteX3" fmla="*/ 26645 w 661762"/>
              <a:gd name="connsiteY3" fmla="*/ 336550 h 336550"/>
              <a:gd name="connsiteX4" fmla="*/ 115545 w 661762"/>
              <a:gd name="connsiteY4" fmla="*/ 323850 h 336550"/>
              <a:gd name="connsiteX5" fmla="*/ 153645 w 661762"/>
              <a:gd name="connsiteY5" fmla="*/ 298450 h 336550"/>
              <a:gd name="connsiteX6" fmla="*/ 242545 w 661762"/>
              <a:gd name="connsiteY6" fmla="*/ 247650 h 336550"/>
              <a:gd name="connsiteX7" fmla="*/ 293345 w 661762"/>
              <a:gd name="connsiteY7" fmla="*/ 171450 h 336550"/>
              <a:gd name="connsiteX8" fmla="*/ 318745 w 661762"/>
              <a:gd name="connsiteY8" fmla="*/ 133350 h 336550"/>
              <a:gd name="connsiteX9" fmla="*/ 394945 w 661762"/>
              <a:gd name="connsiteY9" fmla="*/ 69850 h 336550"/>
              <a:gd name="connsiteX10" fmla="*/ 471145 w 661762"/>
              <a:gd name="connsiteY10" fmla="*/ 44450 h 336550"/>
              <a:gd name="connsiteX11" fmla="*/ 509245 w 661762"/>
              <a:gd name="connsiteY11" fmla="*/ 31750 h 336550"/>
              <a:gd name="connsiteX12" fmla="*/ 623545 w 661762"/>
              <a:gd name="connsiteY12" fmla="*/ 44450 h 336550"/>
              <a:gd name="connsiteX13" fmla="*/ 648945 w 661762"/>
              <a:gd name="connsiteY13" fmla="*/ 120650 h 336550"/>
              <a:gd name="connsiteX14" fmla="*/ 636245 w 661762"/>
              <a:gd name="connsiteY14" fmla="*/ 285750 h 336550"/>
              <a:gd name="connsiteX15" fmla="*/ 560045 w 661762"/>
              <a:gd name="connsiteY15" fmla="*/ 311150 h 336550"/>
              <a:gd name="connsiteX16" fmla="*/ 433045 w 661762"/>
              <a:gd name="connsiteY16" fmla="*/ 298450 h 336550"/>
              <a:gd name="connsiteX17" fmla="*/ 356845 w 661762"/>
              <a:gd name="connsiteY17" fmla="*/ 228600 h 336550"/>
              <a:gd name="connsiteX18" fmla="*/ 267945 w 661762"/>
              <a:gd name="connsiteY18" fmla="*/ 139700 h 336550"/>
              <a:gd name="connsiteX19" fmla="*/ 191745 w 661762"/>
              <a:gd name="connsiteY19" fmla="*/ 82550 h 336550"/>
              <a:gd name="connsiteX20" fmla="*/ 64745 w 661762"/>
              <a:gd name="connsiteY20" fmla="*/ 190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762" h="336550">
                <a:moveTo>
                  <a:pt x="39345" y="0"/>
                </a:moveTo>
                <a:cubicBezTo>
                  <a:pt x="35112" y="25400"/>
                  <a:pt x="13945" y="0"/>
                  <a:pt x="7595" y="31750"/>
                </a:cubicBezTo>
                <a:cubicBezTo>
                  <a:pt x="1245" y="63500"/>
                  <a:pt x="-1930" y="139700"/>
                  <a:pt x="1245" y="190500"/>
                </a:cubicBezTo>
                <a:cubicBezTo>
                  <a:pt x="4420" y="241300"/>
                  <a:pt x="-3975" y="122212"/>
                  <a:pt x="26645" y="336550"/>
                </a:cubicBezTo>
                <a:cubicBezTo>
                  <a:pt x="52045" y="332317"/>
                  <a:pt x="94378" y="330200"/>
                  <a:pt x="115545" y="323850"/>
                </a:cubicBezTo>
                <a:cubicBezTo>
                  <a:pt x="136712" y="317500"/>
                  <a:pt x="140393" y="306023"/>
                  <a:pt x="153645" y="298450"/>
                </a:cubicBezTo>
                <a:cubicBezTo>
                  <a:pt x="266436" y="233998"/>
                  <a:pt x="149720" y="309533"/>
                  <a:pt x="242545" y="247650"/>
                </a:cubicBezTo>
                <a:lnTo>
                  <a:pt x="293345" y="171450"/>
                </a:lnTo>
                <a:cubicBezTo>
                  <a:pt x="301812" y="158750"/>
                  <a:pt x="307952" y="144143"/>
                  <a:pt x="318745" y="133350"/>
                </a:cubicBezTo>
                <a:cubicBezTo>
                  <a:pt x="342671" y="109424"/>
                  <a:pt x="363119" y="83995"/>
                  <a:pt x="394945" y="69850"/>
                </a:cubicBezTo>
                <a:cubicBezTo>
                  <a:pt x="419411" y="58976"/>
                  <a:pt x="445745" y="52917"/>
                  <a:pt x="471145" y="44450"/>
                </a:cubicBezTo>
                <a:lnTo>
                  <a:pt x="509245" y="31750"/>
                </a:lnTo>
                <a:cubicBezTo>
                  <a:pt x="547345" y="35983"/>
                  <a:pt x="591204" y="23869"/>
                  <a:pt x="623545" y="44450"/>
                </a:cubicBezTo>
                <a:cubicBezTo>
                  <a:pt x="646133" y="58824"/>
                  <a:pt x="648945" y="120650"/>
                  <a:pt x="648945" y="120650"/>
                </a:cubicBezTo>
                <a:cubicBezTo>
                  <a:pt x="654035" y="161372"/>
                  <a:pt x="681292" y="246334"/>
                  <a:pt x="636245" y="285750"/>
                </a:cubicBezTo>
                <a:cubicBezTo>
                  <a:pt x="616096" y="303381"/>
                  <a:pt x="560045" y="311150"/>
                  <a:pt x="560045" y="311150"/>
                </a:cubicBezTo>
                <a:cubicBezTo>
                  <a:pt x="517712" y="306917"/>
                  <a:pt x="466912" y="312208"/>
                  <a:pt x="433045" y="298450"/>
                </a:cubicBezTo>
                <a:cubicBezTo>
                  <a:pt x="399178" y="284692"/>
                  <a:pt x="384362" y="255058"/>
                  <a:pt x="356845" y="228600"/>
                </a:cubicBezTo>
                <a:cubicBezTo>
                  <a:pt x="329328" y="202142"/>
                  <a:pt x="377134" y="212493"/>
                  <a:pt x="267945" y="139700"/>
                </a:cubicBezTo>
                <a:cubicBezTo>
                  <a:pt x="238312" y="95250"/>
                  <a:pt x="225612" y="102658"/>
                  <a:pt x="191745" y="82550"/>
                </a:cubicBezTo>
                <a:cubicBezTo>
                  <a:pt x="157878" y="62442"/>
                  <a:pt x="96377" y="50682"/>
                  <a:pt x="64745" y="19050"/>
                </a:cubicBezTo>
              </a:path>
            </a:pathLst>
          </a:custGeom>
          <a:solidFill>
            <a:schemeClr val="bg1">
              <a:lumMod val="65000"/>
            </a:schemeClr>
          </a:solid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357FFEC-286C-4F07-BC67-EA98BB892C42}"/>
              </a:ext>
            </a:extLst>
          </p:cNvPr>
          <p:cNvSpPr txBox="1"/>
          <p:nvPr/>
        </p:nvSpPr>
        <p:spPr>
          <a:xfrm>
            <a:off x="2288789" y="8875166"/>
            <a:ext cx="2031325" cy="461665"/>
          </a:xfrm>
          <a:prstGeom prst="rect">
            <a:avLst/>
          </a:prstGeom>
          <a:noFill/>
        </p:spPr>
        <p:txBody>
          <a:bodyPr wrap="none" rtlCol="0">
            <a:spAutoFit/>
          </a:bodyPr>
          <a:lstStyle/>
          <a:p>
            <a:r>
              <a:rPr kumimoji="1" lang="ja-JP" altLang="en-US" sz="1200" dirty="0">
                <a:ea typeface="ＤＦ特太ゴシック体" panose="02010609000101010101" pitchFamily="1" charset="-128"/>
              </a:rPr>
              <a:t>取り外したキャップや</a:t>
            </a:r>
            <a:endParaRPr kumimoji="1" lang="en-US" altLang="ja-JP" sz="1200" dirty="0">
              <a:ea typeface="ＤＦ特太ゴシック体" panose="02010609000101010101" pitchFamily="1" charset="-128"/>
            </a:endParaRPr>
          </a:p>
          <a:p>
            <a:r>
              <a:rPr lang="ja-JP" altLang="en-US" sz="1200" dirty="0">
                <a:ea typeface="ＤＦ特太ゴシック体" panose="02010609000101010101" pitchFamily="1" charset="-128"/>
              </a:rPr>
              <a:t>ノズルは</a:t>
            </a:r>
            <a:r>
              <a:rPr lang="ja-JP" altLang="en-US" sz="1200" dirty="0">
                <a:solidFill>
                  <a:srgbClr val="FF0000"/>
                </a:solidFill>
                <a:ea typeface="ＤＦ特太ゴシック体" panose="02010609000101010101" pitchFamily="1" charset="-128"/>
              </a:rPr>
              <a:t>プラスチック類</a:t>
            </a:r>
            <a:r>
              <a:rPr lang="ja-JP" altLang="en-US" sz="1200" dirty="0">
                <a:ea typeface="ＤＦ特太ゴシック体" panose="02010609000101010101" pitchFamily="1" charset="-128"/>
              </a:rPr>
              <a:t>へ</a:t>
            </a:r>
            <a:endParaRPr kumimoji="1" lang="ja-JP" altLang="en-US" sz="1200" dirty="0">
              <a:ea typeface="ＤＦ特太ゴシック体" panose="02010609000101010101" pitchFamily="1" charset="-128"/>
            </a:endParaRPr>
          </a:p>
        </p:txBody>
      </p:sp>
      <p:sp>
        <p:nvSpPr>
          <p:cNvPr id="51" name="テキスト ボックス 50">
            <a:extLst>
              <a:ext uri="{FF2B5EF4-FFF2-40B4-BE49-F238E27FC236}">
                <a16:creationId xmlns:a16="http://schemas.microsoft.com/office/drawing/2014/main" id="{21E34CE3-35E5-4C62-87D1-4A1B2A7BBA25}"/>
              </a:ext>
            </a:extLst>
          </p:cNvPr>
          <p:cNvSpPr txBox="1"/>
          <p:nvPr/>
        </p:nvSpPr>
        <p:spPr>
          <a:xfrm>
            <a:off x="4529286" y="8954091"/>
            <a:ext cx="2031326" cy="276999"/>
          </a:xfrm>
          <a:prstGeom prst="rect">
            <a:avLst/>
          </a:prstGeom>
          <a:noFill/>
        </p:spPr>
        <p:txBody>
          <a:bodyPr wrap="none" rtlCol="0">
            <a:spAutoFit/>
          </a:bodyPr>
          <a:lstStyle/>
          <a:p>
            <a:pPr algn="ctr"/>
            <a:r>
              <a:rPr kumimoji="1" lang="ja-JP" altLang="en-US" sz="1200" dirty="0">
                <a:ea typeface="ＤＦ特太ゴシック体" panose="02010609000101010101" pitchFamily="1" charset="-128"/>
              </a:rPr>
              <a:t>透明な袋で</a:t>
            </a:r>
            <a:r>
              <a:rPr lang="ja-JP" altLang="en-US" sz="1200" dirty="0">
                <a:ea typeface="ＤＦ特太ゴシック体" panose="02010609000101010101" pitchFamily="1" charset="-128"/>
              </a:rPr>
              <a:t>出してください</a:t>
            </a:r>
            <a:endParaRPr kumimoji="1" lang="ja-JP" altLang="en-US" sz="1200" dirty="0">
              <a:ea typeface="ＤＦ特太ゴシック体" panose="02010609000101010101" pitchFamily="1" charset="-128"/>
            </a:endParaRPr>
          </a:p>
        </p:txBody>
      </p:sp>
      <p:sp>
        <p:nvSpPr>
          <p:cNvPr id="30" name="フッター プレースホルダー 3">
            <a:extLst>
              <a:ext uri="{FF2B5EF4-FFF2-40B4-BE49-F238E27FC236}">
                <a16:creationId xmlns:a16="http://schemas.microsoft.com/office/drawing/2014/main" id="{FB002926-79D3-4C8E-B745-4EB6339F53E1}"/>
              </a:ext>
            </a:extLst>
          </p:cNvPr>
          <p:cNvSpPr>
            <a:spLocks noGrp="1"/>
          </p:cNvSpPr>
          <p:nvPr>
            <p:ph type="ftr" sz="quarter" idx="11"/>
          </p:nvPr>
        </p:nvSpPr>
        <p:spPr>
          <a:xfrm>
            <a:off x="2271713" y="9266741"/>
            <a:ext cx="2314575" cy="527403"/>
          </a:xfrm>
        </p:spPr>
        <p:txBody>
          <a:bodyPr/>
          <a:lstStyle/>
          <a:p>
            <a:r>
              <a:rPr kumimoji="1" lang="ja-JP" altLang="en-US" sz="1600" dirty="0"/>
              <a:t>８</a:t>
            </a:r>
            <a:endParaRPr kumimoji="1" lang="ja-JP" altLang="en-US" dirty="0"/>
          </a:p>
        </p:txBody>
      </p:sp>
    </p:spTree>
    <p:extLst>
      <p:ext uri="{BB962C8B-B14F-4D97-AF65-F5344CB8AC3E}">
        <p14:creationId xmlns:p14="http://schemas.microsoft.com/office/powerpoint/2010/main" val="26925223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4484</TotalTime>
  <Words>3371</Words>
  <Application>Microsoft Office PowerPoint</Application>
  <PresentationFormat>A4 210 x 297 mm</PresentationFormat>
  <Paragraphs>425</Paragraphs>
  <Slides>18</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BIZ UDPゴシック</vt:lpstr>
      <vt:lpstr>BIZ UDゴシック</vt:lpstr>
      <vt:lpstr>HGP創英角ｺﾞｼｯｸUB</vt:lpstr>
      <vt:lpstr>HGS創英角ﾎﾟｯﾌﾟ体</vt:lpstr>
      <vt:lpstr>HG丸ｺﾞｼｯｸM-PRO</vt: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yoshikazu.goto</dc:creator>
  <cp:lastModifiedBy>蠣崎　純一</cp:lastModifiedBy>
  <cp:revision>184</cp:revision>
  <cp:lastPrinted>2026-03-30T01:12:44Z</cp:lastPrinted>
  <dcterms:created xsi:type="dcterms:W3CDTF">2018-12-21T01:30:11Z</dcterms:created>
  <dcterms:modified xsi:type="dcterms:W3CDTF">2026-03-30T01:38:03Z</dcterms:modified>
</cp:coreProperties>
</file>